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6"/>
  </p:notesMasterIdLst>
  <p:sldIdLst>
    <p:sldId id="299" r:id="rId3"/>
    <p:sldId id="315" r:id="rId4"/>
    <p:sldId id="316" r:id="rId5"/>
    <p:sldId id="336" r:id="rId6"/>
    <p:sldId id="337" r:id="rId7"/>
    <p:sldId id="338" r:id="rId8"/>
    <p:sldId id="340" r:id="rId9"/>
    <p:sldId id="339" r:id="rId10"/>
    <p:sldId id="317" r:id="rId11"/>
    <p:sldId id="341" r:id="rId12"/>
    <p:sldId id="318" r:id="rId13"/>
    <p:sldId id="342" r:id="rId14"/>
    <p:sldId id="319" r:id="rId15"/>
    <p:sldId id="324" r:id="rId16"/>
    <p:sldId id="325" r:id="rId17"/>
    <p:sldId id="326" r:id="rId18"/>
    <p:sldId id="343" r:id="rId19"/>
    <p:sldId id="327" r:id="rId20"/>
    <p:sldId id="328" r:id="rId21"/>
    <p:sldId id="329" r:id="rId22"/>
    <p:sldId id="330" r:id="rId23"/>
    <p:sldId id="344" r:id="rId24"/>
    <p:sldId id="33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75660" autoAdjust="0"/>
  </p:normalViewPr>
  <p:slideViewPr>
    <p:cSldViewPr snapToGrid="0">
      <p:cViewPr varScale="1">
        <p:scale>
          <a:sx n="88" d="100"/>
          <a:sy n="88" d="100"/>
        </p:scale>
        <p:origin x="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2.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9FA4-1250-4DAF-BACB-E8608CF27D8C}" type="datetimeFigureOut">
              <a:rPr lang="en-US" smtClean="0"/>
              <a:t>11/15/18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839EDA-6B88-4EF7-8BD0-BE6798725A3E}" type="slidenum">
              <a:rPr lang="en-US" smtClean="0"/>
              <a:t>‹#›</a:t>
            </a:fld>
            <a:endParaRPr lang="en-US"/>
          </a:p>
        </p:txBody>
      </p:sp>
    </p:spTree>
    <p:extLst>
      <p:ext uri="{BB962C8B-B14F-4D97-AF65-F5344CB8AC3E}">
        <p14:creationId xmlns:p14="http://schemas.microsoft.com/office/powerpoint/2010/main" val="547587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ADF Java (Z16325) Module 2: Introduction to Java</a:t>
            </a:r>
          </a:p>
        </p:txBody>
      </p:sp>
      <p:sp>
        <p:nvSpPr>
          <p:cNvPr id="30723" name="Rectangle 10"/>
          <p:cNvSpPr>
            <a:spLocks noGrp="1" noChangeArrowheads="1"/>
          </p:cNvSpPr>
          <p:nvPr>
            <p:ph type="dt" sz="quarter" idx="1"/>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M2 - Introduction to Java.ppt</a:t>
            </a:r>
          </a:p>
        </p:txBody>
      </p:sp>
      <p:sp>
        <p:nvSpPr>
          <p:cNvPr id="30724" name="Rectangle 11"/>
          <p:cNvSpPr>
            <a:spLocks noGrp="1" noChangeArrowheads="1"/>
          </p:cNvSpPr>
          <p:nvPr>
            <p:ph type="ftr" sz="quarter" idx="4"/>
          </p:nvPr>
        </p:nvSpPr>
        <p:spPr>
          <a:no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itchFamily="34" charset="0"/>
                <a:ea typeface="+mn-ea"/>
                <a:cs typeface="+mn-cs"/>
              </a:rPr>
              <a:t>Copyright © 2011 Accenture All Rights Reserved.</a:t>
            </a:r>
          </a:p>
        </p:txBody>
      </p:sp>
      <p:sp>
        <p:nvSpPr>
          <p:cNvPr id="30725" name="Rectangle 12"/>
          <p:cNvSpPr>
            <a:spLocks noGrp="1" noChangeArrowheads="1"/>
          </p:cNvSpPr>
          <p:nvPr>
            <p:ph type="sldNum" sz="quarter" idx="5"/>
          </p:nvPr>
        </p:nvSpPr>
        <p:spPr>
          <a:noFill/>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C3B2F8-11AE-4B59-A000-52428D0F8A53}" type="slidenum">
              <a:rPr kumimoji="0" lang="en-US"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pitchFamily="34" charset="0"/>
              <a:ea typeface="+mn-ea"/>
              <a:cs typeface="+mn-cs"/>
            </a:endParaRPr>
          </a:p>
        </p:txBody>
      </p:sp>
      <p:sp>
        <p:nvSpPr>
          <p:cNvPr id="30726" name="Rectangle 15"/>
          <p:cNvSpPr>
            <a:spLocks noGrp="1" noRot="1" noChangeAspect="1" noChangeArrowheads="1" noTextEdit="1"/>
          </p:cNvSpPr>
          <p:nvPr>
            <p:ph type="sldImg"/>
          </p:nvPr>
        </p:nvSpPr>
        <p:spPr>
          <a:ln/>
        </p:spPr>
      </p:sp>
      <p:sp>
        <p:nvSpPr>
          <p:cNvPr id="30727" name="Rectangle 16"/>
          <p:cNvSpPr>
            <a:spLocks noGrp="1" noChangeArrowheads="1"/>
          </p:cNvSpPr>
          <p:nvPr>
            <p:ph type="body" idx="1"/>
          </p:nvPr>
        </p:nvSpPr>
        <p:spPr>
          <a:noFill/>
          <a:ln w="9525"/>
        </p:spPr>
        <p:txBody>
          <a:bodyPr/>
          <a:lstStyle/>
          <a:p>
            <a:endParaRPr lang="en-IE">
              <a:latin typeface="Arial" pitchFamily="34" charset="0"/>
            </a:endParaRPr>
          </a:p>
        </p:txBody>
      </p:sp>
    </p:spTree>
    <p:extLst>
      <p:ext uri="{BB962C8B-B14F-4D97-AF65-F5344CB8AC3E}">
        <p14:creationId xmlns:p14="http://schemas.microsoft.com/office/powerpoint/2010/main" val="790047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w="9525"/>
        </p:spPr>
        <p:txBody>
          <a:bodyPr/>
          <a:lstStyle/>
          <a:p>
            <a:pPr eaLnBrk="1" hangingPunct="1">
              <a:spcBef>
                <a:spcPts val="363"/>
              </a:spcBef>
            </a:pPr>
            <a:r>
              <a:rPr lang="en-US" b="1"/>
              <a:t>Activity Duration:</a:t>
            </a:r>
            <a:endParaRPr lang="en-US"/>
          </a:p>
          <a:p>
            <a:pPr eaLnBrk="1" hangingPunct="1">
              <a:spcBef>
                <a:spcPts val="363"/>
              </a:spcBef>
            </a:pPr>
            <a:endParaRPr lang="en-US"/>
          </a:p>
          <a:p>
            <a:r>
              <a:rPr lang="en-US" b="1"/>
              <a:t>Key Message(s): </a:t>
            </a:r>
            <a:r>
              <a:rPr lang="en-US"/>
              <a:t>NA</a:t>
            </a:r>
          </a:p>
        </p:txBody>
      </p:sp>
      <p:sp>
        <p:nvSpPr>
          <p:cNvPr id="36868" name="Header Placeholder 3"/>
          <p:cNvSpPr>
            <a:spLocks noGrp="1"/>
          </p:cNvSpPr>
          <p:nvPr>
            <p:ph type="hdr" sz="quarter"/>
          </p:nvPr>
        </p:nvSpPr>
        <p:spPr>
          <a:noFill/>
        </p:spPr>
        <p:txBody>
          <a:bodyPr/>
          <a:lstStyle/>
          <a:p>
            <a:r>
              <a:rPr lang="en-US"/>
              <a:t>ADF Java (Z16325) Module 8: Exceptions and Assertions</a:t>
            </a:r>
          </a:p>
        </p:txBody>
      </p:sp>
      <p:sp>
        <p:nvSpPr>
          <p:cNvPr id="36869" name="Date Placeholder 4"/>
          <p:cNvSpPr>
            <a:spLocks noGrp="1"/>
          </p:cNvSpPr>
          <p:nvPr>
            <p:ph type="dt" sz="quarter" idx="1"/>
          </p:nvPr>
        </p:nvSpPr>
        <p:spPr>
          <a:noFill/>
        </p:spPr>
        <p:txBody>
          <a:bodyPr/>
          <a:lstStyle/>
          <a:p>
            <a:r>
              <a:rPr lang="en-US"/>
              <a:t>M8 - Exceptions and Assertions.ppt</a:t>
            </a:r>
          </a:p>
        </p:txBody>
      </p:sp>
      <p:sp>
        <p:nvSpPr>
          <p:cNvPr id="36870" name="Footer Placeholder 5"/>
          <p:cNvSpPr>
            <a:spLocks noGrp="1"/>
          </p:cNvSpPr>
          <p:nvPr>
            <p:ph type="ftr" sz="quarter" idx="4"/>
          </p:nvPr>
        </p:nvSpPr>
        <p:spPr>
          <a:noFill/>
        </p:spPr>
        <p:txBody>
          <a:bodyPr/>
          <a:lstStyle/>
          <a:p>
            <a:r>
              <a:rPr lang="en-US"/>
              <a:t>Copyright © 2011 Accenture All Rights Reserved.</a:t>
            </a:r>
          </a:p>
        </p:txBody>
      </p:sp>
      <p:sp>
        <p:nvSpPr>
          <p:cNvPr id="36871" name="Slide Number Placeholder 6"/>
          <p:cNvSpPr>
            <a:spLocks noGrp="1"/>
          </p:cNvSpPr>
          <p:nvPr>
            <p:ph type="sldNum" sz="quarter" idx="5"/>
          </p:nvPr>
        </p:nvSpPr>
        <p:spPr>
          <a:noFill/>
        </p:spPr>
        <p:txBody>
          <a:bodyPr/>
          <a:lstStyle/>
          <a:p>
            <a:fld id="{2027DD58-4C5D-4291-ADA5-CFAA40DA70F5}" type="slidenum">
              <a:rPr lang="en-US" smtClean="0"/>
              <a:pPr/>
              <a:t>10</a:t>
            </a:fld>
            <a:endParaRPr lang="en-US"/>
          </a:p>
        </p:txBody>
      </p:sp>
    </p:spTree>
    <p:extLst>
      <p:ext uri="{BB962C8B-B14F-4D97-AF65-F5344CB8AC3E}">
        <p14:creationId xmlns:p14="http://schemas.microsoft.com/office/powerpoint/2010/main" val="3334633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9"/>
          <p:cNvSpPr>
            <a:spLocks noGrp="1" noChangeArrowheads="1"/>
          </p:cNvSpPr>
          <p:nvPr>
            <p:ph type="hdr" sz="quarter"/>
          </p:nvPr>
        </p:nvSpPr>
        <p:spPr>
          <a:noFill/>
        </p:spPr>
        <p:txBody>
          <a:bodyPr/>
          <a:lstStyle/>
          <a:p>
            <a:r>
              <a:rPr lang="en-US"/>
              <a:t>ADF Java (Z16325) Module 8: Exceptions and Assertions</a:t>
            </a:r>
          </a:p>
        </p:txBody>
      </p:sp>
      <p:sp>
        <p:nvSpPr>
          <p:cNvPr id="37891" name="Rectangle 10"/>
          <p:cNvSpPr>
            <a:spLocks noGrp="1" noChangeArrowheads="1"/>
          </p:cNvSpPr>
          <p:nvPr>
            <p:ph type="dt" sz="quarter" idx="1"/>
          </p:nvPr>
        </p:nvSpPr>
        <p:spPr>
          <a:noFill/>
        </p:spPr>
        <p:txBody>
          <a:bodyPr/>
          <a:lstStyle/>
          <a:p>
            <a:r>
              <a:rPr lang="en-US"/>
              <a:t>M8 - Exceptions and Assertions.ppt</a:t>
            </a:r>
          </a:p>
        </p:txBody>
      </p:sp>
      <p:sp>
        <p:nvSpPr>
          <p:cNvPr id="37892" name="Rectangle 11"/>
          <p:cNvSpPr>
            <a:spLocks noGrp="1" noChangeArrowheads="1"/>
          </p:cNvSpPr>
          <p:nvPr>
            <p:ph type="ftr" sz="quarter" idx="4"/>
          </p:nvPr>
        </p:nvSpPr>
        <p:spPr>
          <a:noFill/>
        </p:spPr>
        <p:txBody>
          <a:bodyPr/>
          <a:lstStyle/>
          <a:p>
            <a:r>
              <a:rPr lang="en-US"/>
              <a:t>Copyright © 2011 Accenture All Rights Reserved.</a:t>
            </a:r>
          </a:p>
        </p:txBody>
      </p:sp>
      <p:sp>
        <p:nvSpPr>
          <p:cNvPr id="37893" name="Rectangle 12"/>
          <p:cNvSpPr>
            <a:spLocks noGrp="1" noChangeArrowheads="1"/>
          </p:cNvSpPr>
          <p:nvPr>
            <p:ph type="sldNum" sz="quarter" idx="5"/>
          </p:nvPr>
        </p:nvSpPr>
        <p:spPr>
          <a:noFill/>
        </p:spPr>
        <p:txBody>
          <a:bodyPr/>
          <a:lstStyle/>
          <a:p>
            <a:fld id="{F1B303FE-C175-4131-AC79-8D37084A1146}" type="slidenum">
              <a:rPr lang="en-US" smtClean="0"/>
              <a:pPr/>
              <a:t>11</a:t>
            </a:fld>
            <a:endParaRPr lang="en-US"/>
          </a:p>
        </p:txBody>
      </p:sp>
      <p:sp>
        <p:nvSpPr>
          <p:cNvPr id="37894" name="Rectangle 4"/>
          <p:cNvSpPr>
            <a:spLocks noGrp="1" noRot="1" noChangeAspect="1" noChangeArrowheads="1" noTextEdit="1"/>
          </p:cNvSpPr>
          <p:nvPr>
            <p:ph type="sldImg"/>
          </p:nvPr>
        </p:nvSpPr>
        <p:spPr>
          <a:ln/>
        </p:spPr>
      </p:sp>
      <p:sp>
        <p:nvSpPr>
          <p:cNvPr id="44039" name="Rectangle 5"/>
          <p:cNvSpPr>
            <a:spLocks noGrp="1" noChangeArrowheads="1"/>
          </p:cNvSpPr>
          <p:nvPr>
            <p:ph type="body" idx="1"/>
          </p:nvPr>
        </p:nvSpPr>
        <p:spPr>
          <a:ln w="9525"/>
        </p:spPr>
        <p:txBody>
          <a:bodyPr/>
          <a:lstStyle/>
          <a:p>
            <a:pPr eaLnBrk="1" hangingPunct="1">
              <a:defRPr/>
            </a:pPr>
            <a:r>
              <a:rPr lang="en-US" b="1" dirty="0"/>
              <a:t>Key Message(s): </a:t>
            </a:r>
          </a:p>
          <a:p>
            <a:pPr marL="328613" lvl="1" indent="-219075" eaLnBrk="1" hangingPunct="1">
              <a:defRPr/>
            </a:pPr>
            <a:r>
              <a:rPr lang="en-US" dirty="0"/>
              <a:t>Checked exceptions are caused by things outside of the application’s control, such as network outages and invalid user input.</a:t>
            </a:r>
          </a:p>
          <a:p>
            <a:pPr marL="328613" lvl="1" indent="-219075" eaLnBrk="1" hangingPunct="1">
              <a:defRPr/>
            </a:pPr>
            <a:r>
              <a:rPr lang="en-US" dirty="0"/>
              <a:t>Refer to the CheckedExceptionSample.java sample code for more details.</a:t>
            </a:r>
          </a:p>
          <a:p>
            <a:pPr marL="328613" lvl="1" indent="-219075" eaLnBrk="1" hangingPunct="1">
              <a:defRPr/>
            </a:pPr>
            <a:endParaRPr lang="en-US" b="1" dirty="0"/>
          </a:p>
          <a:p>
            <a:pPr eaLnBrk="1" hangingPunct="1">
              <a:defRPr/>
            </a:pPr>
            <a:r>
              <a:rPr lang="en-US" b="1" dirty="0"/>
              <a:t>Additional Information: </a:t>
            </a:r>
          </a:p>
          <a:p>
            <a:pPr lvl="1" eaLnBrk="1" hangingPunct="1">
              <a:defRPr/>
            </a:pPr>
            <a:r>
              <a:rPr lang="en-US" dirty="0">
                <a:latin typeface="Arial" pitchFamily="34" charset="0"/>
              </a:rPr>
              <a:t>Refer to the CheckedExceptionSample.java sample code.</a:t>
            </a:r>
            <a:endParaRPr lang="en-IN" kern="0" dirty="0">
              <a:solidFill>
                <a:srgbClr val="000000"/>
              </a:solidFill>
              <a:latin typeface="Arial"/>
            </a:endParaRPr>
          </a:p>
          <a:p>
            <a:pPr lvl="1" eaLnBrk="1" hangingPunct="1">
              <a:defRPr/>
            </a:pPr>
            <a:r>
              <a:rPr lang="en-US" dirty="0"/>
              <a:t>Ask participants to read out the points on the slide to keep them engaged.</a:t>
            </a:r>
          </a:p>
          <a:p>
            <a:pPr>
              <a:defRPr/>
            </a:pPr>
            <a:endParaRPr lang="en-US" dirty="0"/>
          </a:p>
          <a:p>
            <a:pPr>
              <a:defRPr/>
            </a:pPr>
            <a:endParaRPr lang="en-US" dirty="0"/>
          </a:p>
        </p:txBody>
      </p:sp>
    </p:spTree>
    <p:extLst>
      <p:ext uri="{BB962C8B-B14F-4D97-AF65-F5344CB8AC3E}">
        <p14:creationId xmlns:p14="http://schemas.microsoft.com/office/powerpoint/2010/main" val="3705034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a:ln/>
        </p:spPr>
      </p:sp>
      <p:sp>
        <p:nvSpPr>
          <p:cNvPr id="38915" name="Notes Placeholder 2"/>
          <p:cNvSpPr>
            <a:spLocks noGrp="1"/>
          </p:cNvSpPr>
          <p:nvPr>
            <p:ph type="body" idx="1"/>
          </p:nvPr>
        </p:nvSpPr>
        <p:spPr>
          <a:noFill/>
          <a:ln w="9525"/>
        </p:spPr>
        <p:txBody>
          <a:bodyPr/>
          <a:lstStyle/>
          <a:p>
            <a:pPr eaLnBrk="1" hangingPunct="1">
              <a:spcBef>
                <a:spcPts val="363"/>
              </a:spcBef>
            </a:pPr>
            <a:r>
              <a:rPr lang="en-US" b="1"/>
              <a:t>Activity Duration:</a:t>
            </a:r>
            <a:endParaRPr lang="en-US"/>
          </a:p>
          <a:p>
            <a:pPr eaLnBrk="1" hangingPunct="1">
              <a:spcBef>
                <a:spcPts val="363"/>
              </a:spcBef>
            </a:pPr>
            <a:endParaRPr lang="en-US"/>
          </a:p>
          <a:p>
            <a:r>
              <a:rPr lang="en-US" b="1"/>
              <a:t>Key Message(s): </a:t>
            </a:r>
            <a:r>
              <a:rPr lang="en-US"/>
              <a:t>NA</a:t>
            </a:r>
          </a:p>
          <a:p>
            <a:pPr eaLnBrk="1" hangingPunct="1">
              <a:spcBef>
                <a:spcPts val="363"/>
              </a:spcBef>
            </a:pPr>
            <a:endParaRPr lang="en-US"/>
          </a:p>
          <a:p>
            <a:pPr eaLnBrk="1" hangingPunct="1">
              <a:spcBef>
                <a:spcPts val="363"/>
              </a:spcBef>
            </a:pPr>
            <a:r>
              <a:rPr lang="en-US" b="1"/>
              <a:t>Additional Information:</a:t>
            </a:r>
            <a:r>
              <a:rPr lang="en-US"/>
              <a:t> NA</a:t>
            </a:r>
            <a:endParaRPr lang="en-US" b="1"/>
          </a:p>
        </p:txBody>
      </p:sp>
      <p:sp>
        <p:nvSpPr>
          <p:cNvPr id="38916" name="Header Placeholder 3"/>
          <p:cNvSpPr>
            <a:spLocks noGrp="1"/>
          </p:cNvSpPr>
          <p:nvPr>
            <p:ph type="hdr" sz="quarter"/>
          </p:nvPr>
        </p:nvSpPr>
        <p:spPr>
          <a:noFill/>
        </p:spPr>
        <p:txBody>
          <a:bodyPr/>
          <a:lstStyle/>
          <a:p>
            <a:r>
              <a:rPr lang="en-US"/>
              <a:t>ADF Java (Z16325) Module 8: Exceptions and Assertions</a:t>
            </a:r>
          </a:p>
        </p:txBody>
      </p:sp>
      <p:sp>
        <p:nvSpPr>
          <p:cNvPr id="38917" name="Date Placeholder 4"/>
          <p:cNvSpPr>
            <a:spLocks noGrp="1"/>
          </p:cNvSpPr>
          <p:nvPr>
            <p:ph type="dt" sz="quarter" idx="1"/>
          </p:nvPr>
        </p:nvSpPr>
        <p:spPr>
          <a:noFill/>
        </p:spPr>
        <p:txBody>
          <a:bodyPr/>
          <a:lstStyle/>
          <a:p>
            <a:r>
              <a:rPr lang="en-US"/>
              <a:t>M8 - Exceptions and Assertions.ppt</a:t>
            </a:r>
          </a:p>
        </p:txBody>
      </p:sp>
      <p:sp>
        <p:nvSpPr>
          <p:cNvPr id="38918" name="Footer Placeholder 5"/>
          <p:cNvSpPr>
            <a:spLocks noGrp="1"/>
          </p:cNvSpPr>
          <p:nvPr>
            <p:ph type="ftr" sz="quarter" idx="4"/>
          </p:nvPr>
        </p:nvSpPr>
        <p:spPr>
          <a:noFill/>
        </p:spPr>
        <p:txBody>
          <a:bodyPr/>
          <a:lstStyle/>
          <a:p>
            <a:r>
              <a:rPr lang="en-US"/>
              <a:t>Copyright © 2011 Accenture All Rights Reserved.</a:t>
            </a:r>
          </a:p>
        </p:txBody>
      </p:sp>
      <p:sp>
        <p:nvSpPr>
          <p:cNvPr id="38919" name="Slide Number Placeholder 6"/>
          <p:cNvSpPr>
            <a:spLocks noGrp="1"/>
          </p:cNvSpPr>
          <p:nvPr>
            <p:ph type="sldNum" sz="quarter" idx="5"/>
          </p:nvPr>
        </p:nvSpPr>
        <p:spPr>
          <a:noFill/>
        </p:spPr>
        <p:txBody>
          <a:bodyPr/>
          <a:lstStyle/>
          <a:p>
            <a:fld id="{93D65EE5-0C83-43DD-BDE5-0C8B7FE0B133}" type="slidenum">
              <a:rPr lang="en-US" smtClean="0"/>
              <a:pPr/>
              <a:t>12</a:t>
            </a:fld>
            <a:endParaRPr lang="en-US"/>
          </a:p>
        </p:txBody>
      </p:sp>
    </p:spTree>
    <p:extLst>
      <p:ext uri="{BB962C8B-B14F-4D97-AF65-F5344CB8AC3E}">
        <p14:creationId xmlns:p14="http://schemas.microsoft.com/office/powerpoint/2010/main" val="1224649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9"/>
          <p:cNvSpPr>
            <a:spLocks noGrp="1" noChangeArrowheads="1"/>
          </p:cNvSpPr>
          <p:nvPr>
            <p:ph type="hdr" sz="quarter"/>
          </p:nvPr>
        </p:nvSpPr>
        <p:spPr>
          <a:noFill/>
        </p:spPr>
        <p:txBody>
          <a:bodyPr/>
          <a:lstStyle/>
          <a:p>
            <a:r>
              <a:rPr lang="en-US"/>
              <a:t>ADF Java (Z16325) Module 8: Exceptions and Assertions</a:t>
            </a:r>
          </a:p>
        </p:txBody>
      </p:sp>
      <p:sp>
        <p:nvSpPr>
          <p:cNvPr id="39939" name="Rectangle 10"/>
          <p:cNvSpPr>
            <a:spLocks noGrp="1" noChangeArrowheads="1"/>
          </p:cNvSpPr>
          <p:nvPr>
            <p:ph type="dt" sz="quarter" idx="1"/>
          </p:nvPr>
        </p:nvSpPr>
        <p:spPr>
          <a:noFill/>
        </p:spPr>
        <p:txBody>
          <a:bodyPr/>
          <a:lstStyle/>
          <a:p>
            <a:r>
              <a:rPr lang="en-US"/>
              <a:t>M8 - Exceptions and Assertions.ppt</a:t>
            </a:r>
          </a:p>
        </p:txBody>
      </p:sp>
      <p:sp>
        <p:nvSpPr>
          <p:cNvPr id="39940" name="Rectangle 11"/>
          <p:cNvSpPr>
            <a:spLocks noGrp="1" noChangeArrowheads="1"/>
          </p:cNvSpPr>
          <p:nvPr>
            <p:ph type="ftr" sz="quarter" idx="4"/>
          </p:nvPr>
        </p:nvSpPr>
        <p:spPr>
          <a:noFill/>
        </p:spPr>
        <p:txBody>
          <a:bodyPr/>
          <a:lstStyle/>
          <a:p>
            <a:r>
              <a:rPr lang="en-US"/>
              <a:t>Copyright © 2011 Accenture All Rights Reserved.</a:t>
            </a:r>
          </a:p>
        </p:txBody>
      </p:sp>
      <p:sp>
        <p:nvSpPr>
          <p:cNvPr id="39941" name="Rectangle 12"/>
          <p:cNvSpPr>
            <a:spLocks noGrp="1" noChangeArrowheads="1"/>
          </p:cNvSpPr>
          <p:nvPr>
            <p:ph type="sldNum" sz="quarter" idx="5"/>
          </p:nvPr>
        </p:nvSpPr>
        <p:spPr>
          <a:noFill/>
        </p:spPr>
        <p:txBody>
          <a:bodyPr/>
          <a:lstStyle/>
          <a:p>
            <a:fld id="{13E1FD91-EE1D-48AB-AC51-96BB229462B0}" type="slidenum">
              <a:rPr lang="en-US" smtClean="0"/>
              <a:pPr/>
              <a:t>13</a:t>
            </a:fld>
            <a:endParaRPr lang="en-US"/>
          </a:p>
        </p:txBody>
      </p:sp>
      <p:sp>
        <p:nvSpPr>
          <p:cNvPr id="39942" name="Rectangle 4"/>
          <p:cNvSpPr>
            <a:spLocks noGrp="1" noRot="1" noChangeAspect="1" noChangeArrowheads="1" noTextEdit="1"/>
          </p:cNvSpPr>
          <p:nvPr>
            <p:ph type="sldImg"/>
          </p:nvPr>
        </p:nvSpPr>
        <p:spPr>
          <a:ln/>
        </p:spPr>
      </p:sp>
      <p:sp>
        <p:nvSpPr>
          <p:cNvPr id="46087" name="Rectangle 5"/>
          <p:cNvSpPr>
            <a:spLocks noGrp="1" noChangeArrowheads="1"/>
          </p:cNvSpPr>
          <p:nvPr>
            <p:ph type="body" idx="1"/>
          </p:nvPr>
        </p:nvSpPr>
        <p:spPr>
          <a:ln w="9525"/>
        </p:spPr>
        <p:txBody>
          <a:bodyPr/>
          <a:lstStyle/>
          <a:p>
            <a:pPr eaLnBrk="1" hangingPunct="1">
              <a:defRPr/>
            </a:pPr>
            <a:r>
              <a:rPr lang="en-US" b="1" dirty="0"/>
              <a:t>Key Message(s): </a:t>
            </a:r>
            <a:r>
              <a:rPr lang="en-US" dirty="0">
                <a:solidFill>
                  <a:srgbClr val="000000"/>
                </a:solidFill>
              </a:rPr>
              <a:t>Errors are caused by bad code or design, such as creating too many objects. This causes the heap memory to run out (</a:t>
            </a:r>
            <a:r>
              <a:rPr lang="en-US" dirty="0" err="1">
                <a:solidFill>
                  <a:srgbClr val="000000"/>
                </a:solidFill>
              </a:rPr>
              <a:t>OutOfMemory</a:t>
            </a:r>
            <a:r>
              <a:rPr lang="en-US" dirty="0">
                <a:solidFill>
                  <a:srgbClr val="000000"/>
                </a:solidFill>
              </a:rPr>
              <a:t>) or calls a recursive function too deeply so that the stack overflows (</a:t>
            </a:r>
            <a:r>
              <a:rPr lang="en-US" dirty="0" err="1">
                <a:solidFill>
                  <a:srgbClr val="000000"/>
                </a:solidFill>
              </a:rPr>
              <a:t>StackOverflowError</a:t>
            </a:r>
            <a:r>
              <a:rPr lang="en-US" dirty="0">
                <a:solidFill>
                  <a:srgbClr val="000000"/>
                </a:solidFill>
              </a:rPr>
              <a:t>). </a:t>
            </a:r>
          </a:p>
          <a:p>
            <a:pPr eaLnBrk="1" hangingPunct="1">
              <a:defRPr/>
            </a:pPr>
            <a:endParaRPr lang="en-US" b="1" dirty="0">
              <a:solidFill>
                <a:srgbClr val="000000"/>
              </a:solidFill>
            </a:endParaRPr>
          </a:p>
          <a:p>
            <a:pPr eaLnBrk="1" hangingPunct="1">
              <a:defRPr/>
            </a:pPr>
            <a:r>
              <a:rPr lang="en-US" b="1" dirty="0">
                <a:solidFill>
                  <a:srgbClr val="000000"/>
                </a:solidFill>
              </a:rPr>
              <a:t>Additional Information:</a:t>
            </a:r>
          </a:p>
          <a:p>
            <a:pPr lvl="1" eaLnBrk="1" hangingPunct="1">
              <a:defRPr/>
            </a:pPr>
            <a:r>
              <a:rPr lang="en-US" dirty="0">
                <a:latin typeface="Arial" pitchFamily="34" charset="0"/>
              </a:rPr>
              <a:t>Refer to the ErrorSample.java sample code</a:t>
            </a:r>
            <a:endParaRPr lang="en-IN" kern="0" dirty="0">
              <a:solidFill>
                <a:srgbClr val="000000"/>
              </a:solidFill>
              <a:latin typeface="Arial"/>
            </a:endParaRPr>
          </a:p>
          <a:p>
            <a:pPr lvl="1" eaLnBrk="1" hangingPunct="1">
              <a:defRPr/>
            </a:pPr>
            <a:r>
              <a:rPr lang="en-US" dirty="0">
                <a:solidFill>
                  <a:srgbClr val="000000"/>
                </a:solidFill>
              </a:rPr>
              <a:t>Ask participants to read out the points on the slide to keep them engaged.</a:t>
            </a:r>
          </a:p>
        </p:txBody>
      </p:sp>
    </p:spTree>
    <p:extLst>
      <p:ext uri="{BB962C8B-B14F-4D97-AF65-F5344CB8AC3E}">
        <p14:creationId xmlns:p14="http://schemas.microsoft.com/office/powerpoint/2010/main" val="38530675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9"/>
          <p:cNvSpPr>
            <a:spLocks noGrp="1" noChangeArrowheads="1"/>
          </p:cNvSpPr>
          <p:nvPr>
            <p:ph type="hdr" sz="quarter"/>
          </p:nvPr>
        </p:nvSpPr>
        <p:spPr>
          <a:noFill/>
        </p:spPr>
        <p:txBody>
          <a:bodyPr/>
          <a:lstStyle/>
          <a:p>
            <a:r>
              <a:rPr lang="en-US"/>
              <a:t>ADF Java (Z16325) Module 8: Exceptions and Assertions</a:t>
            </a:r>
          </a:p>
        </p:txBody>
      </p:sp>
      <p:sp>
        <p:nvSpPr>
          <p:cNvPr id="40963" name="Rectangle 10"/>
          <p:cNvSpPr>
            <a:spLocks noGrp="1" noChangeArrowheads="1"/>
          </p:cNvSpPr>
          <p:nvPr>
            <p:ph type="dt" sz="quarter" idx="1"/>
          </p:nvPr>
        </p:nvSpPr>
        <p:spPr>
          <a:noFill/>
        </p:spPr>
        <p:txBody>
          <a:bodyPr/>
          <a:lstStyle/>
          <a:p>
            <a:r>
              <a:rPr lang="en-US"/>
              <a:t>M8 - Exceptions and Assertions.ppt</a:t>
            </a:r>
          </a:p>
        </p:txBody>
      </p:sp>
      <p:sp>
        <p:nvSpPr>
          <p:cNvPr id="40964" name="Rectangle 11"/>
          <p:cNvSpPr>
            <a:spLocks noGrp="1" noChangeArrowheads="1"/>
          </p:cNvSpPr>
          <p:nvPr>
            <p:ph type="ftr" sz="quarter" idx="4"/>
          </p:nvPr>
        </p:nvSpPr>
        <p:spPr>
          <a:noFill/>
        </p:spPr>
        <p:txBody>
          <a:bodyPr/>
          <a:lstStyle/>
          <a:p>
            <a:r>
              <a:rPr lang="en-US"/>
              <a:t>Copyright © 2011 Accenture All Rights Reserved.</a:t>
            </a:r>
          </a:p>
        </p:txBody>
      </p:sp>
      <p:sp>
        <p:nvSpPr>
          <p:cNvPr id="40965" name="Rectangle 12"/>
          <p:cNvSpPr>
            <a:spLocks noGrp="1" noChangeArrowheads="1"/>
          </p:cNvSpPr>
          <p:nvPr>
            <p:ph type="sldNum" sz="quarter" idx="5"/>
          </p:nvPr>
        </p:nvSpPr>
        <p:spPr>
          <a:noFill/>
        </p:spPr>
        <p:txBody>
          <a:bodyPr/>
          <a:lstStyle/>
          <a:p>
            <a:fld id="{2942B40B-A486-42AB-AD68-720BC5208A0C}" type="slidenum">
              <a:rPr lang="en-US" smtClean="0"/>
              <a:pPr/>
              <a:t>14</a:t>
            </a:fld>
            <a:endParaRPr lang="en-US"/>
          </a:p>
        </p:txBody>
      </p:sp>
      <p:sp>
        <p:nvSpPr>
          <p:cNvPr id="40966" name="Rectangle 4"/>
          <p:cNvSpPr>
            <a:spLocks noGrp="1" noRot="1" noChangeAspect="1" noChangeArrowheads="1" noTextEdit="1"/>
          </p:cNvSpPr>
          <p:nvPr>
            <p:ph type="sldImg"/>
          </p:nvPr>
        </p:nvSpPr>
        <p:spPr>
          <a:ln/>
        </p:spPr>
      </p:sp>
      <p:sp>
        <p:nvSpPr>
          <p:cNvPr id="40967" name="Rectangle 5"/>
          <p:cNvSpPr>
            <a:spLocks noGrp="1" noChangeArrowheads="1"/>
          </p:cNvSpPr>
          <p:nvPr>
            <p:ph type="body" idx="1"/>
          </p:nvPr>
        </p:nvSpPr>
        <p:spPr>
          <a:noFill/>
          <a:ln w="9525"/>
        </p:spPr>
        <p:txBody>
          <a:bodyPr/>
          <a:lstStyle/>
          <a:p>
            <a:pPr marL="222250" indent="-222250" eaLnBrk="1" hangingPunct="1"/>
            <a:r>
              <a:rPr lang="en-US" b="1">
                <a:solidFill>
                  <a:srgbClr val="000000"/>
                </a:solidFill>
              </a:rPr>
              <a:t>Key Message(s): </a:t>
            </a:r>
          </a:p>
          <a:p>
            <a:pPr marL="328613" lvl="1" indent="-219075" eaLnBrk="1" hangingPunct="1"/>
            <a:r>
              <a:rPr lang="en-US">
                <a:solidFill>
                  <a:srgbClr val="000000"/>
                </a:solidFill>
              </a:rPr>
              <a:t>This approach places the responsibility of handling the exception on whatever code is called while declaring the method.  </a:t>
            </a:r>
          </a:p>
          <a:p>
            <a:pPr marL="328613" lvl="1" indent="-219075" eaLnBrk="1" hangingPunct="1"/>
            <a:r>
              <a:rPr lang="en-US">
                <a:solidFill>
                  <a:srgbClr val="000000"/>
                </a:solidFill>
              </a:rPr>
              <a:t>The client code can place this code in a try-catch block to handle the declared checked exceptions.</a:t>
            </a:r>
          </a:p>
          <a:p>
            <a:pPr marL="328613" lvl="1" indent="-219075" eaLnBrk="1" hangingPunct="1"/>
            <a:r>
              <a:rPr lang="en-US"/>
              <a:t>Refer to SpecifyExceptionSample.java for more details.</a:t>
            </a:r>
            <a:endParaRPr lang="en-US">
              <a:solidFill>
                <a:srgbClr val="000000"/>
              </a:solidFill>
            </a:endParaRPr>
          </a:p>
          <a:p>
            <a:pPr marL="222250" indent="-222250" eaLnBrk="1" hangingPunct="1"/>
            <a:endParaRPr lang="en-US" b="1">
              <a:solidFill>
                <a:srgbClr val="000000"/>
              </a:solidFill>
            </a:endParaRPr>
          </a:p>
          <a:p>
            <a:pPr marL="222250" indent="-222250" eaLnBrk="1" hangingPunct="1"/>
            <a:r>
              <a:rPr lang="en-US" b="1">
                <a:solidFill>
                  <a:srgbClr val="000000"/>
                </a:solidFill>
              </a:rPr>
              <a:t>Additional Information: </a:t>
            </a:r>
            <a:r>
              <a:rPr lang="en-US">
                <a:solidFill>
                  <a:srgbClr val="000000"/>
                </a:solidFill>
              </a:rPr>
              <a:t>NA</a:t>
            </a:r>
          </a:p>
        </p:txBody>
      </p:sp>
    </p:spTree>
    <p:extLst>
      <p:ext uri="{BB962C8B-B14F-4D97-AF65-F5344CB8AC3E}">
        <p14:creationId xmlns:p14="http://schemas.microsoft.com/office/powerpoint/2010/main" val="486949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9"/>
          <p:cNvSpPr>
            <a:spLocks noGrp="1" noChangeArrowheads="1"/>
          </p:cNvSpPr>
          <p:nvPr>
            <p:ph type="hdr" sz="quarter"/>
          </p:nvPr>
        </p:nvSpPr>
        <p:spPr>
          <a:noFill/>
        </p:spPr>
        <p:txBody>
          <a:bodyPr/>
          <a:lstStyle/>
          <a:p>
            <a:r>
              <a:rPr lang="en-US"/>
              <a:t>ADF Java (Z16325) Module 8: Exceptions and Assertions</a:t>
            </a:r>
          </a:p>
        </p:txBody>
      </p:sp>
      <p:sp>
        <p:nvSpPr>
          <p:cNvPr id="41987" name="Rectangle 10"/>
          <p:cNvSpPr>
            <a:spLocks noGrp="1" noChangeArrowheads="1"/>
          </p:cNvSpPr>
          <p:nvPr>
            <p:ph type="dt" sz="quarter" idx="1"/>
          </p:nvPr>
        </p:nvSpPr>
        <p:spPr>
          <a:noFill/>
        </p:spPr>
        <p:txBody>
          <a:bodyPr/>
          <a:lstStyle/>
          <a:p>
            <a:r>
              <a:rPr lang="en-US"/>
              <a:t>M8 - Exceptions and Assertions.ppt</a:t>
            </a:r>
          </a:p>
        </p:txBody>
      </p:sp>
      <p:sp>
        <p:nvSpPr>
          <p:cNvPr id="41988" name="Rectangle 11"/>
          <p:cNvSpPr>
            <a:spLocks noGrp="1" noChangeArrowheads="1"/>
          </p:cNvSpPr>
          <p:nvPr>
            <p:ph type="ftr" sz="quarter" idx="4"/>
          </p:nvPr>
        </p:nvSpPr>
        <p:spPr>
          <a:noFill/>
        </p:spPr>
        <p:txBody>
          <a:bodyPr/>
          <a:lstStyle/>
          <a:p>
            <a:r>
              <a:rPr lang="en-US"/>
              <a:t>Copyright © 2011 Accenture All Rights Reserved.</a:t>
            </a:r>
          </a:p>
        </p:txBody>
      </p:sp>
      <p:sp>
        <p:nvSpPr>
          <p:cNvPr id="41989" name="Rectangle 12"/>
          <p:cNvSpPr>
            <a:spLocks noGrp="1" noChangeArrowheads="1"/>
          </p:cNvSpPr>
          <p:nvPr>
            <p:ph type="sldNum" sz="quarter" idx="5"/>
          </p:nvPr>
        </p:nvSpPr>
        <p:spPr>
          <a:noFill/>
        </p:spPr>
        <p:txBody>
          <a:bodyPr/>
          <a:lstStyle/>
          <a:p>
            <a:fld id="{81C0AA27-F058-4439-B58F-204812487C67}" type="slidenum">
              <a:rPr lang="en-US" smtClean="0"/>
              <a:pPr/>
              <a:t>15</a:t>
            </a:fld>
            <a:endParaRPr lang="en-US"/>
          </a:p>
        </p:txBody>
      </p:sp>
      <p:sp>
        <p:nvSpPr>
          <p:cNvPr id="41990" name="Rectangle 4"/>
          <p:cNvSpPr>
            <a:spLocks noGrp="1" noRot="1" noChangeAspect="1" noChangeArrowheads="1" noTextEdit="1"/>
          </p:cNvSpPr>
          <p:nvPr>
            <p:ph type="sldImg"/>
          </p:nvPr>
        </p:nvSpPr>
        <p:spPr>
          <a:ln/>
        </p:spPr>
      </p:sp>
      <p:sp>
        <p:nvSpPr>
          <p:cNvPr id="41991" name="Rectangle 5"/>
          <p:cNvSpPr>
            <a:spLocks noGrp="1" noChangeArrowheads="1"/>
          </p:cNvSpPr>
          <p:nvPr>
            <p:ph type="body" idx="1"/>
          </p:nvPr>
        </p:nvSpPr>
        <p:spPr>
          <a:noFill/>
          <a:ln w="9525"/>
        </p:spPr>
        <p:txBody>
          <a:bodyPr/>
          <a:lstStyle/>
          <a:p>
            <a:pPr eaLnBrk="1" hangingPunct="1"/>
            <a:r>
              <a:rPr lang="en-US" b="1">
                <a:solidFill>
                  <a:srgbClr val="000000"/>
                </a:solidFill>
              </a:rPr>
              <a:t>Key Message(s): </a:t>
            </a:r>
            <a:r>
              <a:rPr lang="en-US">
                <a:solidFill>
                  <a:srgbClr val="000000"/>
                </a:solidFill>
              </a:rPr>
              <a:t>You can use the throw checked exceptions when certain conditions are reached. However, these exceptions must be declared in the method signature.</a:t>
            </a:r>
          </a:p>
          <a:p>
            <a:pPr eaLnBrk="1" hangingPunct="1"/>
            <a:endParaRPr lang="en-US" b="1">
              <a:solidFill>
                <a:srgbClr val="000000"/>
              </a:solidFill>
            </a:endParaRPr>
          </a:p>
          <a:p>
            <a:pPr eaLnBrk="1" hangingPunct="1"/>
            <a:r>
              <a:rPr lang="en-US" b="1">
                <a:solidFill>
                  <a:srgbClr val="000000"/>
                </a:solidFill>
              </a:rPr>
              <a:t>Additional Information: </a:t>
            </a:r>
            <a:r>
              <a:rPr lang="en-US">
                <a:solidFill>
                  <a:srgbClr val="000000"/>
                </a:solidFill>
              </a:rPr>
              <a:t>Explain the content on the slide using the additional information given below.</a:t>
            </a:r>
          </a:p>
        </p:txBody>
      </p:sp>
    </p:spTree>
    <p:extLst>
      <p:ext uri="{BB962C8B-B14F-4D97-AF65-F5344CB8AC3E}">
        <p14:creationId xmlns:p14="http://schemas.microsoft.com/office/powerpoint/2010/main" val="3787293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9"/>
          <p:cNvSpPr>
            <a:spLocks noGrp="1" noChangeArrowheads="1"/>
          </p:cNvSpPr>
          <p:nvPr>
            <p:ph type="hdr" sz="quarter"/>
          </p:nvPr>
        </p:nvSpPr>
        <p:spPr>
          <a:noFill/>
        </p:spPr>
        <p:txBody>
          <a:bodyPr/>
          <a:lstStyle/>
          <a:p>
            <a:r>
              <a:rPr lang="en-US"/>
              <a:t>ADF Java (Z16325) Module 8: Exceptions and Assertions</a:t>
            </a:r>
          </a:p>
        </p:txBody>
      </p:sp>
      <p:sp>
        <p:nvSpPr>
          <p:cNvPr id="43011" name="Rectangle 10"/>
          <p:cNvSpPr>
            <a:spLocks noGrp="1" noChangeArrowheads="1"/>
          </p:cNvSpPr>
          <p:nvPr>
            <p:ph type="dt" sz="quarter" idx="1"/>
          </p:nvPr>
        </p:nvSpPr>
        <p:spPr>
          <a:noFill/>
        </p:spPr>
        <p:txBody>
          <a:bodyPr/>
          <a:lstStyle/>
          <a:p>
            <a:r>
              <a:rPr lang="en-US"/>
              <a:t>M8 - Exceptions and Assertions.ppt</a:t>
            </a:r>
          </a:p>
        </p:txBody>
      </p:sp>
      <p:sp>
        <p:nvSpPr>
          <p:cNvPr id="43012" name="Rectangle 11"/>
          <p:cNvSpPr>
            <a:spLocks noGrp="1" noChangeArrowheads="1"/>
          </p:cNvSpPr>
          <p:nvPr>
            <p:ph type="ftr" sz="quarter" idx="4"/>
          </p:nvPr>
        </p:nvSpPr>
        <p:spPr>
          <a:noFill/>
        </p:spPr>
        <p:txBody>
          <a:bodyPr/>
          <a:lstStyle/>
          <a:p>
            <a:r>
              <a:rPr lang="en-US"/>
              <a:t>Copyright © 2011 Accenture All Rights Reserved.</a:t>
            </a:r>
          </a:p>
        </p:txBody>
      </p:sp>
      <p:sp>
        <p:nvSpPr>
          <p:cNvPr id="43013" name="Rectangle 12"/>
          <p:cNvSpPr>
            <a:spLocks noGrp="1" noChangeArrowheads="1"/>
          </p:cNvSpPr>
          <p:nvPr>
            <p:ph type="sldNum" sz="quarter" idx="5"/>
          </p:nvPr>
        </p:nvSpPr>
        <p:spPr>
          <a:noFill/>
        </p:spPr>
        <p:txBody>
          <a:bodyPr/>
          <a:lstStyle/>
          <a:p>
            <a:fld id="{FF867776-0977-44C8-A460-593D05AA56BF}" type="slidenum">
              <a:rPr lang="en-US" smtClean="0"/>
              <a:pPr/>
              <a:t>16</a:t>
            </a:fld>
            <a:endParaRPr lang="en-US"/>
          </a:p>
        </p:txBody>
      </p:sp>
      <p:sp>
        <p:nvSpPr>
          <p:cNvPr id="43014" name="Rectangle 4"/>
          <p:cNvSpPr>
            <a:spLocks noGrp="1" noRot="1" noChangeAspect="1" noChangeArrowheads="1" noTextEdit="1"/>
          </p:cNvSpPr>
          <p:nvPr>
            <p:ph type="sldImg"/>
          </p:nvPr>
        </p:nvSpPr>
        <p:spPr>
          <a:ln/>
        </p:spPr>
      </p:sp>
      <p:sp>
        <p:nvSpPr>
          <p:cNvPr id="43015" name="Rectangle 5"/>
          <p:cNvSpPr>
            <a:spLocks noGrp="1" noChangeArrowheads="1"/>
          </p:cNvSpPr>
          <p:nvPr>
            <p:ph type="body" idx="1"/>
          </p:nvPr>
        </p:nvSpPr>
        <p:spPr>
          <a:noFill/>
          <a:ln w="9525"/>
        </p:spPr>
        <p:txBody>
          <a:bodyPr/>
          <a:lstStyle/>
          <a:p>
            <a:pPr eaLnBrk="1" hangingPunct="1"/>
            <a:r>
              <a:rPr lang="en-US" b="1">
                <a:solidFill>
                  <a:srgbClr val="000000"/>
                </a:solidFill>
              </a:rPr>
              <a:t>Key Message(s): </a:t>
            </a:r>
            <a:r>
              <a:rPr lang="en-US">
                <a:solidFill>
                  <a:srgbClr val="000000"/>
                </a:solidFill>
              </a:rPr>
              <a:t>NA</a:t>
            </a:r>
          </a:p>
          <a:p>
            <a:pPr eaLnBrk="1" hangingPunct="1"/>
            <a:endParaRPr lang="en-US" b="1">
              <a:solidFill>
                <a:srgbClr val="000000"/>
              </a:solidFill>
            </a:endParaRPr>
          </a:p>
          <a:p>
            <a:pPr eaLnBrk="1" hangingPunct="1"/>
            <a:r>
              <a:rPr lang="en-US" b="1">
                <a:solidFill>
                  <a:srgbClr val="000000"/>
                </a:solidFill>
              </a:rPr>
              <a:t>Additional Information: </a:t>
            </a:r>
            <a:r>
              <a:rPr lang="en-US">
                <a:solidFill>
                  <a:srgbClr val="000000"/>
                </a:solidFill>
              </a:rPr>
              <a:t>Ask participants to read out the points on the slide to keep them engaged.</a:t>
            </a:r>
          </a:p>
        </p:txBody>
      </p:sp>
    </p:spTree>
    <p:extLst>
      <p:ext uri="{BB962C8B-B14F-4D97-AF65-F5344CB8AC3E}">
        <p14:creationId xmlns:p14="http://schemas.microsoft.com/office/powerpoint/2010/main" val="41343711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a:ln/>
        </p:spPr>
      </p:sp>
      <p:sp>
        <p:nvSpPr>
          <p:cNvPr id="44035" name="Notes Placeholder 2"/>
          <p:cNvSpPr>
            <a:spLocks noGrp="1"/>
          </p:cNvSpPr>
          <p:nvPr>
            <p:ph type="body" idx="1"/>
          </p:nvPr>
        </p:nvSpPr>
        <p:spPr>
          <a:noFill/>
          <a:ln w="9525"/>
        </p:spPr>
        <p:txBody>
          <a:bodyPr/>
          <a:lstStyle/>
          <a:p>
            <a:pPr eaLnBrk="1" hangingPunct="1">
              <a:spcBef>
                <a:spcPts val="363"/>
              </a:spcBef>
            </a:pPr>
            <a:r>
              <a:rPr lang="en-US" b="1" dirty="0"/>
              <a:t>Activity Duration:</a:t>
            </a:r>
            <a:endParaRPr lang="en-US" dirty="0"/>
          </a:p>
          <a:p>
            <a:pPr eaLnBrk="1" hangingPunct="1">
              <a:spcBef>
                <a:spcPts val="363"/>
              </a:spcBef>
            </a:pPr>
            <a:endParaRPr lang="en-US" dirty="0"/>
          </a:p>
          <a:p>
            <a:r>
              <a:rPr lang="en-US" b="1" dirty="0">
                <a:solidFill>
                  <a:srgbClr val="000000"/>
                </a:solidFill>
              </a:rPr>
              <a:t>Key Message(s)</a:t>
            </a:r>
            <a:r>
              <a:rPr lang="en-US" b="1" dirty="0"/>
              <a:t>: </a:t>
            </a:r>
            <a:r>
              <a:rPr lang="en-US" dirty="0"/>
              <a:t>NA</a:t>
            </a:r>
          </a:p>
          <a:p>
            <a:pPr eaLnBrk="1" hangingPunct="1">
              <a:spcBef>
                <a:spcPts val="363"/>
              </a:spcBef>
            </a:pPr>
            <a:endParaRPr lang="en-US" dirty="0"/>
          </a:p>
          <a:p>
            <a:pPr eaLnBrk="1" hangingPunct="1">
              <a:spcBef>
                <a:spcPts val="363"/>
              </a:spcBef>
            </a:pPr>
            <a:r>
              <a:rPr lang="en-US" b="1" dirty="0">
                <a:solidFill>
                  <a:srgbClr val="000000"/>
                </a:solidFill>
              </a:rPr>
              <a:t>Additional Information</a:t>
            </a:r>
            <a:r>
              <a:rPr lang="en-US" b="1" dirty="0"/>
              <a:t>: </a:t>
            </a:r>
            <a:r>
              <a:rPr lang="en-US" dirty="0"/>
              <a:t>NA</a:t>
            </a:r>
            <a:endParaRPr lang="en-US" b="1" dirty="0"/>
          </a:p>
        </p:txBody>
      </p:sp>
      <p:sp>
        <p:nvSpPr>
          <p:cNvPr id="44036" name="Header Placeholder 3"/>
          <p:cNvSpPr>
            <a:spLocks noGrp="1"/>
          </p:cNvSpPr>
          <p:nvPr>
            <p:ph type="hdr" sz="quarter"/>
          </p:nvPr>
        </p:nvSpPr>
        <p:spPr>
          <a:noFill/>
        </p:spPr>
        <p:txBody>
          <a:bodyPr/>
          <a:lstStyle/>
          <a:p>
            <a:r>
              <a:rPr lang="en-US"/>
              <a:t>ADF Java (Z16325) Module 8: Exceptions and Assertions</a:t>
            </a:r>
          </a:p>
        </p:txBody>
      </p:sp>
      <p:sp>
        <p:nvSpPr>
          <p:cNvPr id="44037" name="Date Placeholder 4"/>
          <p:cNvSpPr>
            <a:spLocks noGrp="1"/>
          </p:cNvSpPr>
          <p:nvPr>
            <p:ph type="dt" sz="quarter" idx="1"/>
          </p:nvPr>
        </p:nvSpPr>
        <p:spPr>
          <a:noFill/>
        </p:spPr>
        <p:txBody>
          <a:bodyPr/>
          <a:lstStyle/>
          <a:p>
            <a:r>
              <a:rPr lang="en-US"/>
              <a:t>M8 - Exceptions and Assertions.ppt</a:t>
            </a:r>
          </a:p>
        </p:txBody>
      </p:sp>
      <p:sp>
        <p:nvSpPr>
          <p:cNvPr id="44038" name="Footer Placeholder 5"/>
          <p:cNvSpPr>
            <a:spLocks noGrp="1"/>
          </p:cNvSpPr>
          <p:nvPr>
            <p:ph type="ftr" sz="quarter" idx="4"/>
          </p:nvPr>
        </p:nvSpPr>
        <p:spPr>
          <a:noFill/>
        </p:spPr>
        <p:txBody>
          <a:bodyPr/>
          <a:lstStyle/>
          <a:p>
            <a:r>
              <a:rPr lang="en-US"/>
              <a:t>Copyright © 2011 Accenture All Rights Reserved.</a:t>
            </a:r>
          </a:p>
        </p:txBody>
      </p:sp>
      <p:sp>
        <p:nvSpPr>
          <p:cNvPr id="44039" name="Slide Number Placeholder 6"/>
          <p:cNvSpPr>
            <a:spLocks noGrp="1"/>
          </p:cNvSpPr>
          <p:nvPr>
            <p:ph type="sldNum" sz="quarter" idx="5"/>
          </p:nvPr>
        </p:nvSpPr>
        <p:spPr>
          <a:noFill/>
        </p:spPr>
        <p:txBody>
          <a:bodyPr/>
          <a:lstStyle/>
          <a:p>
            <a:fld id="{7697EF6C-3DD6-43A5-BBEB-186EABFF2169}" type="slidenum">
              <a:rPr lang="en-US" smtClean="0"/>
              <a:pPr/>
              <a:t>17</a:t>
            </a:fld>
            <a:endParaRPr lang="en-US"/>
          </a:p>
        </p:txBody>
      </p:sp>
    </p:spTree>
    <p:extLst>
      <p:ext uri="{BB962C8B-B14F-4D97-AF65-F5344CB8AC3E}">
        <p14:creationId xmlns:p14="http://schemas.microsoft.com/office/powerpoint/2010/main" val="32940171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9"/>
          <p:cNvSpPr>
            <a:spLocks noGrp="1" noChangeArrowheads="1"/>
          </p:cNvSpPr>
          <p:nvPr>
            <p:ph type="hdr" sz="quarter"/>
          </p:nvPr>
        </p:nvSpPr>
        <p:spPr>
          <a:noFill/>
        </p:spPr>
        <p:txBody>
          <a:bodyPr/>
          <a:lstStyle/>
          <a:p>
            <a:r>
              <a:rPr lang="en-US"/>
              <a:t>ADF Java (Z16325) Module 8: Exceptions and Assertions</a:t>
            </a:r>
          </a:p>
        </p:txBody>
      </p:sp>
      <p:sp>
        <p:nvSpPr>
          <p:cNvPr id="45059" name="Rectangle 10"/>
          <p:cNvSpPr>
            <a:spLocks noGrp="1" noChangeArrowheads="1"/>
          </p:cNvSpPr>
          <p:nvPr>
            <p:ph type="dt" sz="quarter" idx="1"/>
          </p:nvPr>
        </p:nvSpPr>
        <p:spPr>
          <a:noFill/>
        </p:spPr>
        <p:txBody>
          <a:bodyPr/>
          <a:lstStyle/>
          <a:p>
            <a:r>
              <a:rPr lang="en-US"/>
              <a:t>M8 - Exceptions and Assertions.ppt</a:t>
            </a:r>
          </a:p>
        </p:txBody>
      </p:sp>
      <p:sp>
        <p:nvSpPr>
          <p:cNvPr id="45060" name="Rectangle 11"/>
          <p:cNvSpPr>
            <a:spLocks noGrp="1" noChangeArrowheads="1"/>
          </p:cNvSpPr>
          <p:nvPr>
            <p:ph type="ftr" sz="quarter" idx="4"/>
          </p:nvPr>
        </p:nvSpPr>
        <p:spPr>
          <a:noFill/>
        </p:spPr>
        <p:txBody>
          <a:bodyPr/>
          <a:lstStyle/>
          <a:p>
            <a:r>
              <a:rPr lang="en-US"/>
              <a:t>Copyright © 2011 Accenture All Rights Reserved.</a:t>
            </a:r>
          </a:p>
        </p:txBody>
      </p:sp>
      <p:sp>
        <p:nvSpPr>
          <p:cNvPr id="45061" name="Rectangle 12"/>
          <p:cNvSpPr>
            <a:spLocks noGrp="1" noChangeArrowheads="1"/>
          </p:cNvSpPr>
          <p:nvPr>
            <p:ph type="sldNum" sz="quarter" idx="5"/>
          </p:nvPr>
        </p:nvSpPr>
        <p:spPr>
          <a:noFill/>
        </p:spPr>
        <p:txBody>
          <a:bodyPr/>
          <a:lstStyle/>
          <a:p>
            <a:fld id="{887C3591-3381-4D9E-A4DE-6FC258CAED73}" type="slidenum">
              <a:rPr lang="en-US" smtClean="0"/>
              <a:pPr/>
              <a:t>18</a:t>
            </a:fld>
            <a:endParaRPr lang="en-US"/>
          </a:p>
        </p:txBody>
      </p:sp>
      <p:sp>
        <p:nvSpPr>
          <p:cNvPr id="45062" name="Rectangle 4"/>
          <p:cNvSpPr>
            <a:spLocks noGrp="1" noRot="1" noChangeAspect="1" noChangeArrowheads="1" noTextEdit="1"/>
          </p:cNvSpPr>
          <p:nvPr>
            <p:ph type="sldImg"/>
          </p:nvPr>
        </p:nvSpPr>
        <p:spPr>
          <a:ln/>
        </p:spPr>
      </p:sp>
      <p:sp>
        <p:nvSpPr>
          <p:cNvPr id="45063" name="Rectangle 5"/>
          <p:cNvSpPr>
            <a:spLocks noGrp="1" noChangeArrowheads="1"/>
          </p:cNvSpPr>
          <p:nvPr>
            <p:ph type="body" idx="1"/>
          </p:nvPr>
        </p:nvSpPr>
        <p:spPr>
          <a:noFill/>
          <a:ln w="9525"/>
        </p:spPr>
        <p:txBody>
          <a:bodyPr/>
          <a:lstStyle/>
          <a:p>
            <a:pPr eaLnBrk="1" hangingPunct="1"/>
            <a:r>
              <a:rPr lang="en-US" b="1">
                <a:solidFill>
                  <a:srgbClr val="000000"/>
                </a:solidFill>
              </a:rPr>
              <a:t>Key Message(s): </a:t>
            </a:r>
            <a:r>
              <a:rPr lang="en-US"/>
              <a:t>What are the purposes of assertion?</a:t>
            </a:r>
          </a:p>
          <a:p>
            <a:pPr marL="328613" lvl="1" indent="-219075" eaLnBrk="1" hangingPunct="1"/>
            <a:r>
              <a:rPr lang="en-US"/>
              <a:t>To detect programming errors: The purpose of asserts is to detect programming errors, basically its programmer problem, not user problems.</a:t>
            </a:r>
          </a:p>
          <a:p>
            <a:pPr marL="328613" lvl="1" indent="-219075" eaLnBrk="1" hangingPunct="1"/>
            <a:r>
              <a:rPr lang="en-US"/>
              <a:t>To discover bugs: Discovering bugs as early as possible is good because every program starts with bugs. It is faster and simpler when the bugs are detected early in debugging process. It is better to discover a problem at compile time than at run time, and it’s better to discover a run-time bug as early as possible.</a:t>
            </a:r>
          </a:p>
          <a:p>
            <a:pPr eaLnBrk="1" hangingPunct="1"/>
            <a:endParaRPr lang="en-US" b="1">
              <a:solidFill>
                <a:srgbClr val="000000"/>
              </a:solidFill>
            </a:endParaRPr>
          </a:p>
          <a:p>
            <a:pPr eaLnBrk="1" hangingPunct="1"/>
            <a:r>
              <a:rPr lang="en-US" b="1">
                <a:solidFill>
                  <a:srgbClr val="000000"/>
                </a:solidFill>
              </a:rPr>
              <a:t>Additional Information: </a:t>
            </a:r>
            <a:r>
              <a:rPr lang="en-US">
                <a:solidFill>
                  <a:srgbClr val="000000"/>
                </a:solidFill>
              </a:rPr>
              <a:t>Ask participants to read out the points on the slide to keep them engaged.</a:t>
            </a:r>
            <a:endParaRPr lang="en-US"/>
          </a:p>
          <a:p>
            <a:endParaRPr lang="en-US"/>
          </a:p>
          <a:p>
            <a:endParaRPr lang="en-US"/>
          </a:p>
          <a:p>
            <a:r>
              <a:rPr lang="en-US"/>
              <a:t> </a:t>
            </a:r>
          </a:p>
        </p:txBody>
      </p:sp>
    </p:spTree>
    <p:extLst>
      <p:ext uri="{BB962C8B-B14F-4D97-AF65-F5344CB8AC3E}">
        <p14:creationId xmlns:p14="http://schemas.microsoft.com/office/powerpoint/2010/main" val="18975604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9"/>
          <p:cNvSpPr>
            <a:spLocks noGrp="1" noChangeArrowheads="1"/>
          </p:cNvSpPr>
          <p:nvPr>
            <p:ph type="hdr" sz="quarter"/>
          </p:nvPr>
        </p:nvSpPr>
        <p:spPr>
          <a:noFill/>
        </p:spPr>
        <p:txBody>
          <a:bodyPr/>
          <a:lstStyle/>
          <a:p>
            <a:r>
              <a:rPr lang="en-US"/>
              <a:t>ADF Java (Z16325) Module 8: Exceptions and Assertions</a:t>
            </a:r>
          </a:p>
        </p:txBody>
      </p:sp>
      <p:sp>
        <p:nvSpPr>
          <p:cNvPr id="46083" name="Rectangle 10"/>
          <p:cNvSpPr>
            <a:spLocks noGrp="1" noChangeArrowheads="1"/>
          </p:cNvSpPr>
          <p:nvPr>
            <p:ph type="dt" sz="quarter" idx="1"/>
          </p:nvPr>
        </p:nvSpPr>
        <p:spPr>
          <a:noFill/>
        </p:spPr>
        <p:txBody>
          <a:bodyPr/>
          <a:lstStyle/>
          <a:p>
            <a:r>
              <a:rPr lang="en-US"/>
              <a:t>M8 - Exceptions and Assertions.ppt</a:t>
            </a:r>
          </a:p>
        </p:txBody>
      </p:sp>
      <p:sp>
        <p:nvSpPr>
          <p:cNvPr id="46084" name="Rectangle 11"/>
          <p:cNvSpPr>
            <a:spLocks noGrp="1" noChangeArrowheads="1"/>
          </p:cNvSpPr>
          <p:nvPr>
            <p:ph type="ftr" sz="quarter" idx="4"/>
          </p:nvPr>
        </p:nvSpPr>
        <p:spPr>
          <a:noFill/>
        </p:spPr>
        <p:txBody>
          <a:bodyPr/>
          <a:lstStyle/>
          <a:p>
            <a:r>
              <a:rPr lang="en-US"/>
              <a:t>Copyright © 2011 Accenture All Rights Reserved.</a:t>
            </a:r>
          </a:p>
        </p:txBody>
      </p:sp>
      <p:sp>
        <p:nvSpPr>
          <p:cNvPr id="46085" name="Rectangle 12"/>
          <p:cNvSpPr>
            <a:spLocks noGrp="1" noChangeArrowheads="1"/>
          </p:cNvSpPr>
          <p:nvPr>
            <p:ph type="sldNum" sz="quarter" idx="5"/>
          </p:nvPr>
        </p:nvSpPr>
        <p:spPr>
          <a:noFill/>
        </p:spPr>
        <p:txBody>
          <a:bodyPr/>
          <a:lstStyle/>
          <a:p>
            <a:fld id="{A250ED5C-2559-42A3-AB7D-AA315E7AD77F}" type="slidenum">
              <a:rPr lang="en-US" smtClean="0"/>
              <a:pPr/>
              <a:t>19</a:t>
            </a:fld>
            <a:endParaRPr lang="en-US"/>
          </a:p>
        </p:txBody>
      </p:sp>
      <p:sp>
        <p:nvSpPr>
          <p:cNvPr id="46086" name="Rectangle 4"/>
          <p:cNvSpPr>
            <a:spLocks noGrp="1" noRot="1" noChangeAspect="1" noChangeArrowheads="1" noTextEdit="1"/>
          </p:cNvSpPr>
          <p:nvPr>
            <p:ph type="sldImg"/>
          </p:nvPr>
        </p:nvSpPr>
        <p:spPr>
          <a:ln/>
        </p:spPr>
      </p:sp>
      <p:sp>
        <p:nvSpPr>
          <p:cNvPr id="46087" name="Rectangle 5"/>
          <p:cNvSpPr>
            <a:spLocks noGrp="1" noChangeArrowheads="1"/>
          </p:cNvSpPr>
          <p:nvPr>
            <p:ph type="body" idx="1"/>
          </p:nvPr>
        </p:nvSpPr>
        <p:spPr>
          <a:noFill/>
          <a:ln w="9525"/>
        </p:spPr>
        <p:txBody>
          <a:bodyPr/>
          <a:lstStyle/>
          <a:p>
            <a:pPr eaLnBrk="1" hangingPunct="1"/>
            <a:r>
              <a:rPr lang="en-US" b="1">
                <a:solidFill>
                  <a:srgbClr val="000000"/>
                </a:solidFill>
              </a:rPr>
              <a:t>Key Message(s)</a:t>
            </a:r>
            <a:r>
              <a:rPr lang="en-US" b="1"/>
              <a:t>:</a:t>
            </a:r>
          </a:p>
          <a:p>
            <a:pPr marL="328613" lvl="1" indent="-219075" eaLnBrk="1" hangingPunct="1"/>
            <a:r>
              <a:rPr lang="en-US"/>
              <a:t>Assertion errors should not be used as a replacement for validation logic.  </a:t>
            </a:r>
          </a:p>
          <a:p>
            <a:pPr marL="328613" lvl="1" indent="-219075" eaLnBrk="1" hangingPunct="1"/>
            <a:r>
              <a:rPr lang="en-US"/>
              <a:t>Assert statements are normally disabled in production versions of the application.</a:t>
            </a:r>
          </a:p>
          <a:p>
            <a:pPr marL="328613" lvl="1" indent="-219075" eaLnBrk="1" hangingPunct="1"/>
            <a:r>
              <a:rPr lang="en-US"/>
              <a:t>The use of the assert statement implies that at the point in the code where the statement is used, the coder is declaring that the expression should be true.  If it is not, then there is something wrong with the programmer’s assumptions.</a:t>
            </a:r>
          </a:p>
          <a:p>
            <a:pPr marL="328613" lvl="1" indent="-219075" eaLnBrk="1" hangingPunct="1"/>
            <a:r>
              <a:rPr lang="en-US"/>
              <a:t>Assertion Errors should not be caught. This error represents something that you assumed to be true, but turned out to be false. This means there is an error in your programming code or logic.</a:t>
            </a:r>
          </a:p>
          <a:p>
            <a:pPr eaLnBrk="1" hangingPunct="1"/>
            <a:endParaRPr lang="en-US"/>
          </a:p>
          <a:p>
            <a:pPr eaLnBrk="1" hangingPunct="1"/>
            <a:r>
              <a:rPr lang="en-US" b="1">
                <a:solidFill>
                  <a:srgbClr val="000000"/>
                </a:solidFill>
              </a:rPr>
              <a:t>Additional Information</a:t>
            </a:r>
            <a:r>
              <a:rPr lang="en-US" b="1"/>
              <a:t>: </a:t>
            </a:r>
            <a:r>
              <a:rPr lang="en-US"/>
              <a:t>Help participants in enabling the –ea option in Eclipse. Refer to slide #22 for details on how to enable this option.</a:t>
            </a:r>
          </a:p>
        </p:txBody>
      </p:sp>
    </p:spTree>
    <p:extLst>
      <p:ext uri="{BB962C8B-B14F-4D97-AF65-F5344CB8AC3E}">
        <p14:creationId xmlns:p14="http://schemas.microsoft.com/office/powerpoint/2010/main" val="1944362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9"/>
          <p:cNvSpPr>
            <a:spLocks noGrp="1" noChangeArrowheads="1"/>
          </p:cNvSpPr>
          <p:nvPr>
            <p:ph type="hdr" sz="quarter"/>
          </p:nvPr>
        </p:nvSpPr>
        <p:spPr>
          <a:noFill/>
        </p:spPr>
        <p:txBody>
          <a:bodyPr/>
          <a:lstStyle/>
          <a:p>
            <a:r>
              <a:rPr lang="en-US"/>
              <a:t>ADF Java (Z16325) Module 8: Exceptions and Assertions</a:t>
            </a:r>
          </a:p>
        </p:txBody>
      </p:sp>
      <p:sp>
        <p:nvSpPr>
          <p:cNvPr id="28675" name="Rectangle 10"/>
          <p:cNvSpPr>
            <a:spLocks noGrp="1" noChangeArrowheads="1"/>
          </p:cNvSpPr>
          <p:nvPr>
            <p:ph type="dt" sz="quarter" idx="1"/>
          </p:nvPr>
        </p:nvSpPr>
        <p:spPr>
          <a:noFill/>
        </p:spPr>
        <p:txBody>
          <a:bodyPr/>
          <a:lstStyle/>
          <a:p>
            <a:r>
              <a:rPr lang="en-US"/>
              <a:t>M8 - Exceptions and Assertions.ppt</a:t>
            </a:r>
          </a:p>
        </p:txBody>
      </p:sp>
      <p:sp>
        <p:nvSpPr>
          <p:cNvPr id="28676" name="Rectangle 11"/>
          <p:cNvSpPr>
            <a:spLocks noGrp="1" noChangeArrowheads="1"/>
          </p:cNvSpPr>
          <p:nvPr>
            <p:ph type="ftr" sz="quarter" idx="4"/>
          </p:nvPr>
        </p:nvSpPr>
        <p:spPr>
          <a:noFill/>
        </p:spPr>
        <p:txBody>
          <a:bodyPr/>
          <a:lstStyle/>
          <a:p>
            <a:r>
              <a:rPr lang="en-US"/>
              <a:t>Copyright © 2011 Accenture All Rights Reserved.</a:t>
            </a:r>
          </a:p>
        </p:txBody>
      </p:sp>
      <p:sp>
        <p:nvSpPr>
          <p:cNvPr id="28677" name="Rectangle 12"/>
          <p:cNvSpPr>
            <a:spLocks noGrp="1" noChangeArrowheads="1"/>
          </p:cNvSpPr>
          <p:nvPr>
            <p:ph type="sldNum" sz="quarter" idx="5"/>
          </p:nvPr>
        </p:nvSpPr>
        <p:spPr>
          <a:noFill/>
        </p:spPr>
        <p:txBody>
          <a:bodyPr/>
          <a:lstStyle/>
          <a:p>
            <a:fld id="{0F25E98D-DBDE-4F4A-956A-7E48033B3D3D}" type="slidenum">
              <a:rPr lang="en-US" smtClean="0"/>
              <a:pPr/>
              <a:t>2</a:t>
            </a:fld>
            <a:endParaRPr lang="en-US"/>
          </a:p>
        </p:txBody>
      </p:sp>
      <p:sp>
        <p:nvSpPr>
          <p:cNvPr id="28678" name="Rectangle 4"/>
          <p:cNvSpPr>
            <a:spLocks noGrp="1" noRot="1" noChangeAspect="1" noChangeArrowheads="1" noTextEdit="1"/>
          </p:cNvSpPr>
          <p:nvPr>
            <p:ph type="sldImg"/>
          </p:nvPr>
        </p:nvSpPr>
        <p:spPr>
          <a:ln/>
        </p:spPr>
      </p:sp>
      <p:sp>
        <p:nvSpPr>
          <p:cNvPr id="28679" name="Rectangle 5"/>
          <p:cNvSpPr>
            <a:spLocks noGrp="1" noChangeArrowheads="1"/>
          </p:cNvSpPr>
          <p:nvPr>
            <p:ph type="body" idx="1"/>
          </p:nvPr>
        </p:nvSpPr>
        <p:spPr>
          <a:noFill/>
          <a:ln w="9525"/>
        </p:spPr>
        <p:txBody>
          <a:bodyPr/>
          <a:lstStyle/>
          <a:p>
            <a:pPr eaLnBrk="1" hangingPunct="1"/>
            <a:r>
              <a:rPr lang="en-US" b="1"/>
              <a:t>Key Message(s): </a:t>
            </a:r>
            <a:r>
              <a:rPr lang="en-US"/>
              <a:t>NA</a:t>
            </a:r>
          </a:p>
          <a:p>
            <a:pPr eaLnBrk="1" hangingPunct="1"/>
            <a:endParaRPr lang="en-US" b="1"/>
          </a:p>
          <a:p>
            <a:pPr eaLnBrk="1" hangingPunct="1"/>
            <a:r>
              <a:rPr lang="en-US" b="1"/>
              <a:t>Additional Information: </a:t>
            </a:r>
            <a:r>
              <a:rPr lang="en-US"/>
              <a:t>Briefly review the module learning objectives with participants and ask if they have any questions.</a:t>
            </a:r>
          </a:p>
        </p:txBody>
      </p:sp>
    </p:spTree>
    <p:extLst>
      <p:ext uri="{BB962C8B-B14F-4D97-AF65-F5344CB8AC3E}">
        <p14:creationId xmlns:p14="http://schemas.microsoft.com/office/powerpoint/2010/main" val="2766445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9"/>
          <p:cNvSpPr>
            <a:spLocks noGrp="1" noChangeArrowheads="1"/>
          </p:cNvSpPr>
          <p:nvPr>
            <p:ph type="hdr" sz="quarter"/>
          </p:nvPr>
        </p:nvSpPr>
        <p:spPr>
          <a:noFill/>
        </p:spPr>
        <p:txBody>
          <a:bodyPr/>
          <a:lstStyle/>
          <a:p>
            <a:r>
              <a:rPr lang="en-US"/>
              <a:t>ADF Java (Z16325) Module 8: Exceptions and Assertions</a:t>
            </a:r>
          </a:p>
        </p:txBody>
      </p:sp>
      <p:sp>
        <p:nvSpPr>
          <p:cNvPr id="47107" name="Rectangle 10"/>
          <p:cNvSpPr>
            <a:spLocks noGrp="1" noChangeArrowheads="1"/>
          </p:cNvSpPr>
          <p:nvPr>
            <p:ph type="dt" sz="quarter" idx="1"/>
          </p:nvPr>
        </p:nvSpPr>
        <p:spPr>
          <a:noFill/>
        </p:spPr>
        <p:txBody>
          <a:bodyPr/>
          <a:lstStyle/>
          <a:p>
            <a:r>
              <a:rPr lang="en-US"/>
              <a:t>M8 - Exceptions and Assertions.ppt</a:t>
            </a:r>
          </a:p>
        </p:txBody>
      </p:sp>
      <p:sp>
        <p:nvSpPr>
          <p:cNvPr id="47108" name="Rectangle 11"/>
          <p:cNvSpPr>
            <a:spLocks noGrp="1" noChangeArrowheads="1"/>
          </p:cNvSpPr>
          <p:nvPr>
            <p:ph type="ftr" sz="quarter" idx="4"/>
          </p:nvPr>
        </p:nvSpPr>
        <p:spPr>
          <a:noFill/>
        </p:spPr>
        <p:txBody>
          <a:bodyPr/>
          <a:lstStyle/>
          <a:p>
            <a:r>
              <a:rPr lang="en-US"/>
              <a:t>Copyright © 2011 Accenture All Rights Reserved.</a:t>
            </a:r>
          </a:p>
        </p:txBody>
      </p:sp>
      <p:sp>
        <p:nvSpPr>
          <p:cNvPr id="47109" name="Rectangle 12"/>
          <p:cNvSpPr>
            <a:spLocks noGrp="1" noChangeArrowheads="1"/>
          </p:cNvSpPr>
          <p:nvPr>
            <p:ph type="sldNum" sz="quarter" idx="5"/>
          </p:nvPr>
        </p:nvSpPr>
        <p:spPr>
          <a:noFill/>
        </p:spPr>
        <p:txBody>
          <a:bodyPr/>
          <a:lstStyle/>
          <a:p>
            <a:fld id="{B98D6227-6554-4E64-89BB-8981C4EBA745}" type="slidenum">
              <a:rPr lang="en-US" smtClean="0"/>
              <a:pPr/>
              <a:t>20</a:t>
            </a:fld>
            <a:endParaRPr lang="en-US"/>
          </a:p>
        </p:txBody>
      </p:sp>
      <p:sp>
        <p:nvSpPr>
          <p:cNvPr id="47110" name="Rectangle 4"/>
          <p:cNvSpPr>
            <a:spLocks noGrp="1" noRot="1" noChangeAspect="1" noChangeArrowheads="1" noTextEdit="1"/>
          </p:cNvSpPr>
          <p:nvPr>
            <p:ph type="sldImg"/>
          </p:nvPr>
        </p:nvSpPr>
        <p:spPr>
          <a:ln/>
        </p:spPr>
      </p:sp>
      <p:sp>
        <p:nvSpPr>
          <p:cNvPr id="47111" name="Rectangle 5"/>
          <p:cNvSpPr>
            <a:spLocks noGrp="1" noChangeArrowheads="1"/>
          </p:cNvSpPr>
          <p:nvPr>
            <p:ph type="body" idx="1"/>
          </p:nvPr>
        </p:nvSpPr>
        <p:spPr>
          <a:noFill/>
          <a:ln w="9525"/>
        </p:spPr>
        <p:txBody>
          <a:bodyPr/>
          <a:lstStyle/>
          <a:p>
            <a:pPr eaLnBrk="1" hangingPunct="1"/>
            <a:r>
              <a:rPr lang="en-US" b="1">
                <a:solidFill>
                  <a:srgbClr val="000000"/>
                </a:solidFill>
              </a:rPr>
              <a:t>Key Message(s):</a:t>
            </a:r>
          </a:p>
          <a:p>
            <a:pPr lvl="1" eaLnBrk="1" hangingPunct="1"/>
            <a:r>
              <a:rPr lang="en-US" b="1">
                <a:solidFill>
                  <a:srgbClr val="000000"/>
                </a:solidFill>
              </a:rPr>
              <a:t> </a:t>
            </a:r>
            <a:r>
              <a:rPr lang="en-US">
                <a:solidFill>
                  <a:srgbClr val="000000"/>
                </a:solidFill>
              </a:rPr>
              <a:t>This is an example of the assertion.</a:t>
            </a:r>
          </a:p>
          <a:p>
            <a:pPr lvl="1" eaLnBrk="1" hangingPunct="1"/>
            <a:r>
              <a:rPr lang="en-US">
                <a:solidFill>
                  <a:srgbClr val="000000"/>
                </a:solidFill>
              </a:rPr>
              <a:t>The message “bad number = number” will be displayed once the number entered is NOT 1 - 10</a:t>
            </a:r>
          </a:p>
          <a:p>
            <a:pPr eaLnBrk="1" hangingPunct="1"/>
            <a:endParaRPr lang="en-US" b="1">
              <a:solidFill>
                <a:srgbClr val="000000"/>
              </a:solidFill>
            </a:endParaRPr>
          </a:p>
          <a:p>
            <a:pPr eaLnBrk="1" hangingPunct="1"/>
            <a:r>
              <a:rPr lang="en-US" b="1">
                <a:solidFill>
                  <a:srgbClr val="000000"/>
                </a:solidFill>
              </a:rPr>
              <a:t>Additional Information: </a:t>
            </a:r>
            <a:r>
              <a:rPr lang="en-US"/>
              <a:t>This is another sample code to be shown to the participants. You may either keep the sample on  the screen and explain or ask participants to key in the code using Eclipse.</a:t>
            </a:r>
          </a:p>
        </p:txBody>
      </p:sp>
    </p:spTree>
    <p:extLst>
      <p:ext uri="{BB962C8B-B14F-4D97-AF65-F5344CB8AC3E}">
        <p14:creationId xmlns:p14="http://schemas.microsoft.com/office/powerpoint/2010/main" val="38035001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9"/>
          <p:cNvSpPr>
            <a:spLocks noGrp="1" noChangeArrowheads="1"/>
          </p:cNvSpPr>
          <p:nvPr>
            <p:ph type="hdr" sz="quarter"/>
          </p:nvPr>
        </p:nvSpPr>
        <p:spPr>
          <a:noFill/>
        </p:spPr>
        <p:txBody>
          <a:bodyPr/>
          <a:lstStyle/>
          <a:p>
            <a:r>
              <a:rPr lang="en-US"/>
              <a:t>ADF Java (Z16325) Module 8: Exceptions and Assertions</a:t>
            </a:r>
          </a:p>
        </p:txBody>
      </p:sp>
      <p:sp>
        <p:nvSpPr>
          <p:cNvPr id="48131" name="Rectangle 10"/>
          <p:cNvSpPr>
            <a:spLocks noGrp="1" noChangeArrowheads="1"/>
          </p:cNvSpPr>
          <p:nvPr>
            <p:ph type="dt" sz="quarter" idx="1"/>
          </p:nvPr>
        </p:nvSpPr>
        <p:spPr>
          <a:noFill/>
        </p:spPr>
        <p:txBody>
          <a:bodyPr/>
          <a:lstStyle/>
          <a:p>
            <a:r>
              <a:rPr lang="en-US"/>
              <a:t>M8 - Exceptions and Assertions.ppt</a:t>
            </a:r>
          </a:p>
        </p:txBody>
      </p:sp>
      <p:sp>
        <p:nvSpPr>
          <p:cNvPr id="48132" name="Rectangle 11"/>
          <p:cNvSpPr>
            <a:spLocks noGrp="1" noChangeArrowheads="1"/>
          </p:cNvSpPr>
          <p:nvPr>
            <p:ph type="ftr" sz="quarter" idx="4"/>
          </p:nvPr>
        </p:nvSpPr>
        <p:spPr>
          <a:noFill/>
        </p:spPr>
        <p:txBody>
          <a:bodyPr/>
          <a:lstStyle/>
          <a:p>
            <a:r>
              <a:rPr lang="en-US"/>
              <a:t>Copyright © 2011 Accenture All Rights Reserved.</a:t>
            </a:r>
          </a:p>
        </p:txBody>
      </p:sp>
      <p:sp>
        <p:nvSpPr>
          <p:cNvPr id="48133" name="Rectangle 12"/>
          <p:cNvSpPr>
            <a:spLocks noGrp="1" noChangeArrowheads="1"/>
          </p:cNvSpPr>
          <p:nvPr>
            <p:ph type="sldNum" sz="quarter" idx="5"/>
          </p:nvPr>
        </p:nvSpPr>
        <p:spPr>
          <a:noFill/>
        </p:spPr>
        <p:txBody>
          <a:bodyPr/>
          <a:lstStyle/>
          <a:p>
            <a:fld id="{9B7849DA-8939-4EFC-8360-A4F5C3AC4E0A}" type="slidenum">
              <a:rPr lang="en-US" smtClean="0"/>
              <a:pPr/>
              <a:t>21</a:t>
            </a:fld>
            <a:endParaRPr lang="en-US"/>
          </a:p>
        </p:txBody>
      </p:sp>
      <p:sp>
        <p:nvSpPr>
          <p:cNvPr id="48134" name="Rectangle 4"/>
          <p:cNvSpPr>
            <a:spLocks noGrp="1" noRot="1" noChangeAspect="1" noChangeArrowheads="1" noTextEdit="1"/>
          </p:cNvSpPr>
          <p:nvPr>
            <p:ph type="sldImg"/>
          </p:nvPr>
        </p:nvSpPr>
        <p:spPr>
          <a:ln/>
        </p:spPr>
      </p:sp>
      <p:sp>
        <p:nvSpPr>
          <p:cNvPr id="48135" name="Rectangle 5"/>
          <p:cNvSpPr>
            <a:spLocks noGrp="1" noChangeArrowheads="1"/>
          </p:cNvSpPr>
          <p:nvPr>
            <p:ph type="body" idx="1"/>
          </p:nvPr>
        </p:nvSpPr>
        <p:spPr>
          <a:noFill/>
          <a:ln w="9525"/>
        </p:spPr>
        <p:txBody>
          <a:bodyPr/>
          <a:lstStyle/>
          <a:p>
            <a:pPr eaLnBrk="1" hangingPunct="1"/>
            <a:r>
              <a:rPr lang="en-US" b="1">
                <a:solidFill>
                  <a:srgbClr val="000000"/>
                </a:solidFill>
              </a:rPr>
              <a:t>Key Message(s):</a:t>
            </a:r>
          </a:p>
          <a:p>
            <a:pPr marL="328613" lvl="1" indent="-219075" eaLnBrk="1" hangingPunct="1"/>
            <a:r>
              <a:rPr lang="en-US"/>
              <a:t>By default assertion are not enabled</a:t>
            </a:r>
          </a:p>
          <a:p>
            <a:pPr marL="328613" lvl="1" indent="-219075" eaLnBrk="1" hangingPunct="1"/>
            <a:r>
              <a:rPr lang="en-US"/>
              <a:t>The following command will compile with assertion enabled:</a:t>
            </a:r>
          </a:p>
          <a:p>
            <a:pPr marL="635000" lvl="2" eaLnBrk="1" hangingPunct="1">
              <a:spcBef>
                <a:spcPct val="20000"/>
              </a:spcBef>
              <a:buClr>
                <a:schemeClr val="tx1"/>
              </a:buClr>
            </a:pPr>
            <a:r>
              <a:rPr lang="en-US"/>
              <a:t>javac –source 1.4 &lt;java class file&gt; </a:t>
            </a:r>
          </a:p>
          <a:p>
            <a:pPr marL="635000" lvl="2" eaLnBrk="1" hangingPunct="1">
              <a:spcBef>
                <a:spcPct val="20000"/>
              </a:spcBef>
              <a:buClr>
                <a:schemeClr val="tx1"/>
              </a:buClr>
            </a:pPr>
            <a:r>
              <a:rPr lang="en-US"/>
              <a:t>e.g javac –source 1.4 AssertionMain</a:t>
            </a:r>
          </a:p>
          <a:p>
            <a:pPr marL="328613" lvl="1" indent="-219075" eaLnBrk="1" hangingPunct="1"/>
            <a:r>
              <a:rPr lang="en-US"/>
              <a:t>The Assertion class file will contain assertion code</a:t>
            </a:r>
          </a:p>
          <a:p>
            <a:pPr lvl="3"/>
            <a:endParaRPr lang="en-US" b="1">
              <a:solidFill>
                <a:srgbClr val="000000"/>
              </a:solidFill>
            </a:endParaRPr>
          </a:p>
          <a:p>
            <a:pPr eaLnBrk="1" hangingPunct="1"/>
            <a:r>
              <a:rPr lang="en-US" b="1">
                <a:solidFill>
                  <a:srgbClr val="000000"/>
                </a:solidFill>
              </a:rPr>
              <a:t>Additional Information: </a:t>
            </a:r>
            <a:r>
              <a:rPr lang="en-US">
                <a:solidFill>
                  <a:srgbClr val="000000"/>
                </a:solidFill>
              </a:rPr>
              <a:t>This is another sample code to be shown to the participants. You may either keep the sample on  the screen and explain or ask participants to key in the code using Eclipse.</a:t>
            </a:r>
          </a:p>
        </p:txBody>
      </p:sp>
    </p:spTree>
    <p:extLst>
      <p:ext uri="{BB962C8B-B14F-4D97-AF65-F5344CB8AC3E}">
        <p14:creationId xmlns:p14="http://schemas.microsoft.com/office/powerpoint/2010/main" val="13224770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w="9525"/>
        </p:spPr>
        <p:txBody>
          <a:bodyPr/>
          <a:lstStyle/>
          <a:p>
            <a:pPr eaLnBrk="1" hangingPunct="1">
              <a:spcBef>
                <a:spcPts val="363"/>
              </a:spcBef>
            </a:pPr>
            <a:r>
              <a:rPr lang="en-US" b="1"/>
              <a:t>Activity Duration:</a:t>
            </a:r>
            <a:endParaRPr lang="en-US"/>
          </a:p>
          <a:p>
            <a:pPr eaLnBrk="1" hangingPunct="1">
              <a:spcBef>
                <a:spcPts val="363"/>
              </a:spcBef>
            </a:pPr>
            <a:endParaRPr lang="en-US"/>
          </a:p>
          <a:p>
            <a:r>
              <a:rPr lang="en-US" b="1">
                <a:solidFill>
                  <a:srgbClr val="000000"/>
                </a:solidFill>
              </a:rPr>
              <a:t>Key Message(s)</a:t>
            </a:r>
            <a:r>
              <a:rPr lang="en-US" b="1"/>
              <a:t>: </a:t>
            </a:r>
            <a:r>
              <a:rPr lang="en-US"/>
              <a:t>NA</a:t>
            </a:r>
          </a:p>
          <a:p>
            <a:pPr eaLnBrk="1" hangingPunct="1">
              <a:spcBef>
                <a:spcPts val="363"/>
              </a:spcBef>
            </a:pPr>
            <a:endParaRPr lang="en-US"/>
          </a:p>
          <a:p>
            <a:pPr eaLnBrk="1" hangingPunct="1">
              <a:spcBef>
                <a:spcPts val="363"/>
              </a:spcBef>
            </a:pPr>
            <a:r>
              <a:rPr lang="en-US" b="1">
                <a:solidFill>
                  <a:srgbClr val="000000"/>
                </a:solidFill>
              </a:rPr>
              <a:t>Additional Information</a:t>
            </a:r>
            <a:r>
              <a:rPr lang="en-US" b="1"/>
              <a:t>: </a:t>
            </a:r>
            <a:r>
              <a:rPr lang="en-US"/>
              <a:t>NA</a:t>
            </a:r>
            <a:endParaRPr lang="en-US" b="1"/>
          </a:p>
          <a:p>
            <a:endParaRPr lang="en-US"/>
          </a:p>
        </p:txBody>
      </p:sp>
      <p:sp>
        <p:nvSpPr>
          <p:cNvPr id="49156" name="Header Placeholder 3"/>
          <p:cNvSpPr>
            <a:spLocks noGrp="1"/>
          </p:cNvSpPr>
          <p:nvPr>
            <p:ph type="hdr" sz="quarter"/>
          </p:nvPr>
        </p:nvSpPr>
        <p:spPr>
          <a:noFill/>
        </p:spPr>
        <p:txBody>
          <a:bodyPr/>
          <a:lstStyle/>
          <a:p>
            <a:r>
              <a:rPr lang="en-US"/>
              <a:t>ADF Java (Z16325) Module 8: Exceptions and Assertions</a:t>
            </a:r>
          </a:p>
        </p:txBody>
      </p:sp>
      <p:sp>
        <p:nvSpPr>
          <p:cNvPr id="49157" name="Date Placeholder 4"/>
          <p:cNvSpPr>
            <a:spLocks noGrp="1"/>
          </p:cNvSpPr>
          <p:nvPr>
            <p:ph type="dt" sz="quarter" idx="1"/>
          </p:nvPr>
        </p:nvSpPr>
        <p:spPr>
          <a:noFill/>
        </p:spPr>
        <p:txBody>
          <a:bodyPr/>
          <a:lstStyle/>
          <a:p>
            <a:r>
              <a:rPr lang="en-US"/>
              <a:t>M8 - Exceptions and Assertions.ppt</a:t>
            </a:r>
          </a:p>
        </p:txBody>
      </p:sp>
      <p:sp>
        <p:nvSpPr>
          <p:cNvPr id="49158" name="Footer Placeholder 5"/>
          <p:cNvSpPr>
            <a:spLocks noGrp="1"/>
          </p:cNvSpPr>
          <p:nvPr>
            <p:ph type="ftr" sz="quarter" idx="4"/>
          </p:nvPr>
        </p:nvSpPr>
        <p:spPr>
          <a:noFill/>
        </p:spPr>
        <p:txBody>
          <a:bodyPr/>
          <a:lstStyle/>
          <a:p>
            <a:r>
              <a:rPr lang="en-US"/>
              <a:t>Copyright © 2011 Accenture All Rights Reserved.</a:t>
            </a:r>
          </a:p>
        </p:txBody>
      </p:sp>
      <p:sp>
        <p:nvSpPr>
          <p:cNvPr id="49159" name="Slide Number Placeholder 6"/>
          <p:cNvSpPr>
            <a:spLocks noGrp="1"/>
          </p:cNvSpPr>
          <p:nvPr>
            <p:ph type="sldNum" sz="quarter" idx="5"/>
          </p:nvPr>
        </p:nvSpPr>
        <p:spPr>
          <a:noFill/>
        </p:spPr>
        <p:txBody>
          <a:bodyPr/>
          <a:lstStyle/>
          <a:p>
            <a:fld id="{DF8A73B8-295E-440E-9A04-12BA9BE8EFA6}" type="slidenum">
              <a:rPr lang="en-US" smtClean="0"/>
              <a:pPr/>
              <a:t>22</a:t>
            </a:fld>
            <a:endParaRPr lang="en-US"/>
          </a:p>
        </p:txBody>
      </p:sp>
    </p:spTree>
    <p:extLst>
      <p:ext uri="{BB962C8B-B14F-4D97-AF65-F5344CB8AC3E}">
        <p14:creationId xmlns:p14="http://schemas.microsoft.com/office/powerpoint/2010/main" val="31038486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p:cNvSpPr>
            <a:spLocks noGrp="1" noChangeArrowheads="1"/>
          </p:cNvSpPr>
          <p:nvPr>
            <p:ph type="hdr" sz="quarter"/>
          </p:nvPr>
        </p:nvSpPr>
        <p:spPr>
          <a:noFill/>
        </p:spPr>
        <p:txBody>
          <a:bodyPr/>
          <a:lstStyle/>
          <a:p>
            <a:r>
              <a:rPr lang="en-US"/>
              <a:t>Insert Course Name (insert course # within these parentheses)</a:t>
            </a:r>
          </a:p>
          <a:p>
            <a:r>
              <a:rPr lang="en-US"/>
              <a:t>Module 1: Name</a:t>
            </a:r>
          </a:p>
        </p:txBody>
      </p:sp>
      <p:sp>
        <p:nvSpPr>
          <p:cNvPr id="50179" name="Rectangle 5"/>
          <p:cNvSpPr>
            <a:spLocks noGrp="1" noChangeArrowheads="1"/>
          </p:cNvSpPr>
          <p:nvPr>
            <p:ph type="ftr" sz="quarter" idx="4"/>
          </p:nvPr>
        </p:nvSpPr>
        <p:spPr>
          <a:noFill/>
        </p:spPr>
        <p:txBody>
          <a:bodyPr/>
          <a:lstStyle/>
          <a:p>
            <a:r>
              <a:rPr lang="en-US"/>
              <a:t>Copyright © 2010 Accenture All Rights Reserved.</a:t>
            </a:r>
          </a:p>
        </p:txBody>
      </p:sp>
      <p:sp>
        <p:nvSpPr>
          <p:cNvPr id="50180" name="Rectangle 6"/>
          <p:cNvSpPr>
            <a:spLocks noGrp="1" noChangeArrowheads="1"/>
          </p:cNvSpPr>
          <p:nvPr>
            <p:ph type="sldNum" sz="quarter" idx="5"/>
          </p:nvPr>
        </p:nvSpPr>
        <p:spPr>
          <a:noFill/>
        </p:spPr>
        <p:txBody>
          <a:bodyPr/>
          <a:lstStyle/>
          <a:p>
            <a:fld id="{86C938D4-1BD7-4D69-B15F-81B6C30A4A71}" type="slidenum">
              <a:rPr lang="en-US" smtClean="0"/>
              <a:pPr/>
              <a:t>23</a:t>
            </a:fld>
            <a:endParaRPr lang="en-US"/>
          </a:p>
        </p:txBody>
      </p:sp>
      <p:sp>
        <p:nvSpPr>
          <p:cNvPr id="50181" name="Rectangle 2"/>
          <p:cNvSpPr>
            <a:spLocks noGrp="1" noRot="1" noChangeAspect="1" noChangeArrowheads="1" noTextEdit="1"/>
          </p:cNvSpPr>
          <p:nvPr>
            <p:ph type="sldImg"/>
          </p:nvPr>
        </p:nvSpPr>
        <p:spPr>
          <a:ln/>
        </p:spPr>
      </p:sp>
      <p:sp>
        <p:nvSpPr>
          <p:cNvPr id="50182" name="Rectangle 3"/>
          <p:cNvSpPr>
            <a:spLocks noGrp="1" noChangeArrowheads="1"/>
          </p:cNvSpPr>
          <p:nvPr>
            <p:ph type="body" idx="1"/>
          </p:nvPr>
        </p:nvSpPr>
        <p:spPr>
          <a:noFill/>
          <a:ln w="9525"/>
        </p:spPr>
        <p:txBody>
          <a:bodyPr/>
          <a:lstStyle/>
          <a:p>
            <a:pPr eaLnBrk="1" hangingPunct="1">
              <a:spcBef>
                <a:spcPts val="363"/>
              </a:spcBef>
            </a:pPr>
            <a:r>
              <a:rPr lang="en-US" b="1">
                <a:solidFill>
                  <a:srgbClr val="000000"/>
                </a:solidFill>
              </a:rPr>
              <a:t>Key Message(s):</a:t>
            </a:r>
            <a:r>
              <a:rPr lang="en-US">
                <a:solidFill>
                  <a:srgbClr val="000000"/>
                </a:solidFill>
              </a:rPr>
              <a:t> NA</a:t>
            </a:r>
          </a:p>
          <a:p>
            <a:pPr eaLnBrk="1" hangingPunct="1">
              <a:spcBef>
                <a:spcPts val="363"/>
              </a:spcBef>
            </a:pPr>
            <a:endParaRPr lang="en-US">
              <a:solidFill>
                <a:srgbClr val="000000"/>
              </a:solidFill>
            </a:endParaRPr>
          </a:p>
          <a:p>
            <a:pPr eaLnBrk="1" hangingPunct="1">
              <a:spcBef>
                <a:spcPts val="363"/>
              </a:spcBef>
            </a:pPr>
            <a:r>
              <a:rPr lang="en-US" b="1">
                <a:solidFill>
                  <a:srgbClr val="000000"/>
                </a:solidFill>
              </a:rPr>
              <a:t>Additional Information: </a:t>
            </a:r>
            <a:r>
              <a:rPr lang="en-US">
                <a:solidFill>
                  <a:srgbClr val="000000"/>
                </a:solidFill>
              </a:rPr>
              <a:t>Ask participants for any questions or comments they may have.</a:t>
            </a:r>
          </a:p>
        </p:txBody>
      </p:sp>
    </p:spTree>
    <p:extLst>
      <p:ext uri="{BB962C8B-B14F-4D97-AF65-F5344CB8AC3E}">
        <p14:creationId xmlns:p14="http://schemas.microsoft.com/office/powerpoint/2010/main" val="3960954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9"/>
          <p:cNvSpPr>
            <a:spLocks noGrp="1" noChangeArrowheads="1"/>
          </p:cNvSpPr>
          <p:nvPr>
            <p:ph type="hdr" sz="quarter"/>
          </p:nvPr>
        </p:nvSpPr>
        <p:spPr>
          <a:noFill/>
        </p:spPr>
        <p:txBody>
          <a:bodyPr/>
          <a:lstStyle/>
          <a:p>
            <a:r>
              <a:rPr lang="en-US"/>
              <a:t>ADF Java (Z16325) Module 8: Exceptions and Assertions</a:t>
            </a:r>
          </a:p>
        </p:txBody>
      </p:sp>
      <p:sp>
        <p:nvSpPr>
          <p:cNvPr id="29699" name="Rectangle 10"/>
          <p:cNvSpPr>
            <a:spLocks noGrp="1" noChangeArrowheads="1"/>
          </p:cNvSpPr>
          <p:nvPr>
            <p:ph type="dt" sz="quarter" idx="1"/>
          </p:nvPr>
        </p:nvSpPr>
        <p:spPr>
          <a:noFill/>
        </p:spPr>
        <p:txBody>
          <a:bodyPr/>
          <a:lstStyle/>
          <a:p>
            <a:r>
              <a:rPr lang="en-US"/>
              <a:t>M8 - Exceptions and Assertions.ppt</a:t>
            </a:r>
          </a:p>
        </p:txBody>
      </p:sp>
      <p:sp>
        <p:nvSpPr>
          <p:cNvPr id="29700" name="Rectangle 11"/>
          <p:cNvSpPr>
            <a:spLocks noGrp="1" noChangeArrowheads="1"/>
          </p:cNvSpPr>
          <p:nvPr>
            <p:ph type="ftr" sz="quarter" idx="4"/>
          </p:nvPr>
        </p:nvSpPr>
        <p:spPr>
          <a:noFill/>
        </p:spPr>
        <p:txBody>
          <a:bodyPr/>
          <a:lstStyle/>
          <a:p>
            <a:r>
              <a:rPr lang="en-US"/>
              <a:t>Copyright © 2011 Accenture All Rights Reserved.</a:t>
            </a:r>
          </a:p>
        </p:txBody>
      </p:sp>
      <p:sp>
        <p:nvSpPr>
          <p:cNvPr id="29701" name="Rectangle 12"/>
          <p:cNvSpPr>
            <a:spLocks noGrp="1" noChangeArrowheads="1"/>
          </p:cNvSpPr>
          <p:nvPr>
            <p:ph type="sldNum" sz="quarter" idx="5"/>
          </p:nvPr>
        </p:nvSpPr>
        <p:spPr>
          <a:noFill/>
        </p:spPr>
        <p:txBody>
          <a:bodyPr/>
          <a:lstStyle/>
          <a:p>
            <a:fld id="{D0810F21-692E-4078-A688-9AB6BD7EB999}" type="slidenum">
              <a:rPr lang="en-US" smtClean="0"/>
              <a:pPr/>
              <a:t>3</a:t>
            </a:fld>
            <a:endParaRPr lang="en-US"/>
          </a:p>
        </p:txBody>
      </p:sp>
      <p:sp>
        <p:nvSpPr>
          <p:cNvPr id="29702" name="Rectangle 4"/>
          <p:cNvSpPr>
            <a:spLocks noGrp="1" noRot="1" noChangeAspect="1" noChangeArrowheads="1" noTextEdit="1"/>
          </p:cNvSpPr>
          <p:nvPr>
            <p:ph type="sldImg"/>
          </p:nvPr>
        </p:nvSpPr>
        <p:spPr>
          <a:ln/>
        </p:spPr>
      </p:sp>
      <p:sp>
        <p:nvSpPr>
          <p:cNvPr id="29703" name="Rectangle 5"/>
          <p:cNvSpPr>
            <a:spLocks noGrp="1" noChangeArrowheads="1"/>
          </p:cNvSpPr>
          <p:nvPr>
            <p:ph type="body" idx="1"/>
          </p:nvPr>
        </p:nvSpPr>
        <p:spPr>
          <a:ln w="9525"/>
        </p:spPr>
        <p:txBody>
          <a:bodyPr/>
          <a:lstStyle/>
          <a:p>
            <a:pPr marL="222250" indent="-222250" eaLnBrk="1" hangingPunct="1">
              <a:defRPr/>
            </a:pPr>
            <a:r>
              <a:rPr lang="en-US" b="1" dirty="0"/>
              <a:t>Key Message(s): </a:t>
            </a:r>
            <a:r>
              <a:rPr lang="en-US" dirty="0">
                <a:solidFill>
                  <a:srgbClr val="000000"/>
                </a:solidFill>
                <a:latin typeface="Arial" pitchFamily="34" charset="0"/>
              </a:rPr>
              <a:t>Examples:</a:t>
            </a:r>
          </a:p>
          <a:p>
            <a:pPr marL="328613" lvl="1" indent="-219075" eaLnBrk="1" hangingPunct="1">
              <a:defRPr/>
            </a:pPr>
            <a:r>
              <a:rPr lang="en-US" dirty="0">
                <a:solidFill>
                  <a:srgbClr val="000000"/>
                </a:solidFill>
                <a:latin typeface="Arial" pitchFamily="34" charset="0"/>
              </a:rPr>
              <a:t>An exception means that an ‘exception to the rule’ has occurred. </a:t>
            </a:r>
          </a:p>
          <a:p>
            <a:pPr marL="328613" lvl="1" indent="-219075" eaLnBrk="1" hangingPunct="1">
              <a:defRPr/>
            </a:pPr>
            <a:r>
              <a:rPr lang="en-US" dirty="0">
                <a:solidFill>
                  <a:srgbClr val="000000"/>
                </a:solidFill>
                <a:latin typeface="Arial" pitchFamily="34" charset="0"/>
              </a:rPr>
              <a:t>A method is declared as being able to accept an integer as a parameter, but the logic inside requires that the integer be greater than 0. There can be logic inside that ‘throws’ an exception if the integer is less than 0.</a:t>
            </a:r>
          </a:p>
          <a:p>
            <a:pPr marL="328613" lvl="1" indent="-219075" eaLnBrk="1" hangingPunct="1">
              <a:defRPr/>
            </a:pPr>
            <a:r>
              <a:rPr lang="en-US" dirty="0">
                <a:solidFill>
                  <a:srgbClr val="000000"/>
                </a:solidFill>
                <a:latin typeface="Arial" pitchFamily="34" charset="0"/>
              </a:rPr>
              <a:t>You try to send data to a file or to a database that isn’t accessible (perhaps the server or the network went down).</a:t>
            </a:r>
          </a:p>
          <a:p>
            <a:pPr marL="328613" lvl="1" indent="-219075" eaLnBrk="1" hangingPunct="1">
              <a:defRPr/>
            </a:pPr>
            <a:r>
              <a:rPr lang="en-US" dirty="0">
                <a:solidFill>
                  <a:srgbClr val="000000"/>
                </a:solidFill>
                <a:latin typeface="Arial" pitchFamily="34" charset="0"/>
              </a:rPr>
              <a:t>Your JVM ran out of memory.</a:t>
            </a:r>
          </a:p>
          <a:p>
            <a:pPr marL="328613" lvl="1" indent="-219075" eaLnBrk="1" hangingPunct="1">
              <a:buFont typeface="Wingdings" pitchFamily="2" charset="2"/>
              <a:buNone/>
              <a:defRPr/>
            </a:pPr>
            <a:endParaRPr lang="en-US" b="1" dirty="0">
              <a:solidFill>
                <a:srgbClr val="000000"/>
              </a:solidFill>
              <a:latin typeface="Arial" pitchFamily="34" charset="0"/>
            </a:endParaRPr>
          </a:p>
          <a:p>
            <a:pPr marL="328613" lvl="1" indent="-328613" eaLnBrk="1" hangingPunct="1">
              <a:buFont typeface="Wingdings" pitchFamily="2" charset="2"/>
              <a:buNone/>
              <a:defRPr/>
            </a:pPr>
            <a:r>
              <a:rPr lang="en-US" b="1" dirty="0"/>
              <a:t>Additional Information: </a:t>
            </a:r>
            <a:r>
              <a:rPr lang="en-US" dirty="0">
                <a:solidFill>
                  <a:srgbClr val="000000"/>
                </a:solidFill>
                <a:latin typeface="Arial" pitchFamily="34" charset="0"/>
              </a:rPr>
              <a:t>Ask participants to read out the points on the slide to keep them engaged.</a:t>
            </a:r>
          </a:p>
        </p:txBody>
      </p:sp>
    </p:spTree>
    <p:extLst>
      <p:ext uri="{BB962C8B-B14F-4D97-AF65-F5344CB8AC3E}">
        <p14:creationId xmlns:p14="http://schemas.microsoft.com/office/powerpoint/2010/main" val="3858696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p:cNvSpPr>
            <a:spLocks noGrp="1" noChangeArrowheads="1"/>
          </p:cNvSpPr>
          <p:nvPr>
            <p:ph type="hdr" sz="quarter"/>
          </p:nvPr>
        </p:nvSpPr>
        <p:spPr>
          <a:noFill/>
        </p:spPr>
        <p:txBody>
          <a:bodyPr/>
          <a:lstStyle/>
          <a:p>
            <a:r>
              <a:rPr lang="en-US"/>
              <a:t>ADF Java (Z16325) Module 8: Exceptions and Assertions</a:t>
            </a:r>
          </a:p>
        </p:txBody>
      </p:sp>
      <p:sp>
        <p:nvSpPr>
          <p:cNvPr id="30723" name="Rectangle 10"/>
          <p:cNvSpPr>
            <a:spLocks noGrp="1" noChangeArrowheads="1"/>
          </p:cNvSpPr>
          <p:nvPr>
            <p:ph type="dt" sz="quarter" idx="1"/>
          </p:nvPr>
        </p:nvSpPr>
        <p:spPr>
          <a:noFill/>
        </p:spPr>
        <p:txBody>
          <a:bodyPr/>
          <a:lstStyle/>
          <a:p>
            <a:r>
              <a:rPr lang="en-US"/>
              <a:t>M8 - Exceptions and Assertions.ppt</a:t>
            </a:r>
          </a:p>
        </p:txBody>
      </p:sp>
      <p:sp>
        <p:nvSpPr>
          <p:cNvPr id="30724" name="Rectangle 11"/>
          <p:cNvSpPr>
            <a:spLocks noGrp="1" noChangeArrowheads="1"/>
          </p:cNvSpPr>
          <p:nvPr>
            <p:ph type="ftr" sz="quarter" idx="4"/>
          </p:nvPr>
        </p:nvSpPr>
        <p:spPr>
          <a:noFill/>
        </p:spPr>
        <p:txBody>
          <a:bodyPr/>
          <a:lstStyle/>
          <a:p>
            <a:r>
              <a:rPr lang="en-US"/>
              <a:t>Copyright © 2011 Accenture All Rights Reserved.</a:t>
            </a:r>
          </a:p>
        </p:txBody>
      </p:sp>
      <p:sp>
        <p:nvSpPr>
          <p:cNvPr id="30725" name="Rectangle 12"/>
          <p:cNvSpPr>
            <a:spLocks noGrp="1" noChangeArrowheads="1"/>
          </p:cNvSpPr>
          <p:nvPr>
            <p:ph type="sldNum" sz="quarter" idx="5"/>
          </p:nvPr>
        </p:nvSpPr>
        <p:spPr>
          <a:noFill/>
        </p:spPr>
        <p:txBody>
          <a:bodyPr/>
          <a:lstStyle/>
          <a:p>
            <a:fld id="{D6927D02-B2FE-49B7-BEC1-5FF5D5FD4611}" type="slidenum">
              <a:rPr lang="en-US" smtClean="0"/>
              <a:pPr/>
              <a:t>4</a:t>
            </a:fld>
            <a:endParaRPr lang="en-US"/>
          </a:p>
        </p:txBody>
      </p:sp>
      <p:sp>
        <p:nvSpPr>
          <p:cNvPr id="30726" name="Rectangle 4"/>
          <p:cNvSpPr>
            <a:spLocks noGrp="1" noRot="1" noChangeAspect="1" noChangeArrowheads="1" noTextEdit="1"/>
          </p:cNvSpPr>
          <p:nvPr>
            <p:ph type="sldImg"/>
          </p:nvPr>
        </p:nvSpPr>
        <p:spPr>
          <a:ln/>
        </p:spPr>
      </p:sp>
      <p:sp>
        <p:nvSpPr>
          <p:cNvPr id="30727" name="Rectangle 5"/>
          <p:cNvSpPr>
            <a:spLocks noGrp="1" noChangeArrowheads="1"/>
          </p:cNvSpPr>
          <p:nvPr>
            <p:ph type="body" idx="1"/>
          </p:nvPr>
        </p:nvSpPr>
        <p:spPr>
          <a:noFill/>
          <a:ln w="9525"/>
        </p:spPr>
        <p:txBody>
          <a:bodyPr/>
          <a:lstStyle/>
          <a:p>
            <a:pPr eaLnBrk="1" hangingPunct="1"/>
            <a:r>
              <a:rPr lang="en-US" b="1"/>
              <a:t>Key Message(s): </a:t>
            </a:r>
            <a:r>
              <a:rPr lang="en-US">
                <a:solidFill>
                  <a:srgbClr val="000000"/>
                </a:solidFill>
              </a:rPr>
              <a:t>NA</a:t>
            </a:r>
          </a:p>
          <a:p>
            <a:pPr eaLnBrk="1" hangingPunct="1"/>
            <a:endParaRPr lang="en-US" b="1">
              <a:solidFill>
                <a:srgbClr val="000000"/>
              </a:solidFill>
            </a:endParaRPr>
          </a:p>
          <a:p>
            <a:pPr eaLnBrk="1" hangingPunct="1"/>
            <a:r>
              <a:rPr lang="en-US" b="1">
                <a:solidFill>
                  <a:srgbClr val="000000"/>
                </a:solidFill>
              </a:rPr>
              <a:t>Additional Information: </a:t>
            </a:r>
            <a:r>
              <a:rPr lang="en-US">
                <a:solidFill>
                  <a:srgbClr val="000000"/>
                </a:solidFill>
              </a:rPr>
              <a:t>NA</a:t>
            </a:r>
          </a:p>
        </p:txBody>
      </p:sp>
    </p:spTree>
    <p:extLst>
      <p:ext uri="{BB962C8B-B14F-4D97-AF65-F5344CB8AC3E}">
        <p14:creationId xmlns:p14="http://schemas.microsoft.com/office/powerpoint/2010/main" val="1045096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9"/>
          <p:cNvSpPr>
            <a:spLocks noGrp="1" noChangeArrowheads="1"/>
          </p:cNvSpPr>
          <p:nvPr>
            <p:ph type="hdr" sz="quarter"/>
          </p:nvPr>
        </p:nvSpPr>
        <p:spPr>
          <a:noFill/>
        </p:spPr>
        <p:txBody>
          <a:bodyPr/>
          <a:lstStyle/>
          <a:p>
            <a:r>
              <a:rPr lang="en-US"/>
              <a:t>ADF Java (Z16325) Module 8: Exceptions and Assertions</a:t>
            </a:r>
          </a:p>
        </p:txBody>
      </p:sp>
      <p:sp>
        <p:nvSpPr>
          <p:cNvPr id="31747" name="Rectangle 10"/>
          <p:cNvSpPr>
            <a:spLocks noGrp="1" noChangeArrowheads="1"/>
          </p:cNvSpPr>
          <p:nvPr>
            <p:ph type="dt" sz="quarter" idx="1"/>
          </p:nvPr>
        </p:nvSpPr>
        <p:spPr>
          <a:noFill/>
        </p:spPr>
        <p:txBody>
          <a:bodyPr/>
          <a:lstStyle/>
          <a:p>
            <a:r>
              <a:rPr lang="en-US"/>
              <a:t>M8 - Exceptions and Assertions.ppt</a:t>
            </a:r>
          </a:p>
        </p:txBody>
      </p:sp>
      <p:sp>
        <p:nvSpPr>
          <p:cNvPr id="31748" name="Rectangle 11"/>
          <p:cNvSpPr>
            <a:spLocks noGrp="1" noChangeArrowheads="1"/>
          </p:cNvSpPr>
          <p:nvPr>
            <p:ph type="ftr" sz="quarter" idx="4"/>
          </p:nvPr>
        </p:nvSpPr>
        <p:spPr>
          <a:noFill/>
        </p:spPr>
        <p:txBody>
          <a:bodyPr/>
          <a:lstStyle/>
          <a:p>
            <a:r>
              <a:rPr lang="en-US"/>
              <a:t>Copyright © 2011 Accenture All Rights Reserved.</a:t>
            </a:r>
          </a:p>
        </p:txBody>
      </p:sp>
      <p:sp>
        <p:nvSpPr>
          <p:cNvPr id="31749" name="Rectangle 12"/>
          <p:cNvSpPr>
            <a:spLocks noGrp="1" noChangeArrowheads="1"/>
          </p:cNvSpPr>
          <p:nvPr>
            <p:ph type="sldNum" sz="quarter" idx="5"/>
          </p:nvPr>
        </p:nvSpPr>
        <p:spPr>
          <a:noFill/>
        </p:spPr>
        <p:txBody>
          <a:bodyPr/>
          <a:lstStyle/>
          <a:p>
            <a:fld id="{CA4A666E-DC5E-4CD5-B220-78790E42D7C3}" type="slidenum">
              <a:rPr lang="en-US" smtClean="0"/>
              <a:pPr/>
              <a:t>5</a:t>
            </a:fld>
            <a:endParaRPr lang="en-US"/>
          </a:p>
        </p:txBody>
      </p:sp>
      <p:sp>
        <p:nvSpPr>
          <p:cNvPr id="31750" name="Rectangle 4"/>
          <p:cNvSpPr>
            <a:spLocks noGrp="1" noRot="1" noChangeAspect="1" noChangeArrowheads="1" noTextEdit="1"/>
          </p:cNvSpPr>
          <p:nvPr>
            <p:ph type="sldImg"/>
          </p:nvPr>
        </p:nvSpPr>
        <p:spPr>
          <a:ln/>
        </p:spPr>
      </p:sp>
      <p:sp>
        <p:nvSpPr>
          <p:cNvPr id="31751" name="Rectangle 5"/>
          <p:cNvSpPr>
            <a:spLocks noGrp="1" noChangeArrowheads="1"/>
          </p:cNvSpPr>
          <p:nvPr>
            <p:ph type="body" idx="1"/>
          </p:nvPr>
        </p:nvSpPr>
        <p:spPr>
          <a:ln w="9525"/>
        </p:spPr>
        <p:txBody>
          <a:bodyPr/>
          <a:lstStyle/>
          <a:p>
            <a:pPr marL="222250" indent="-222250" eaLnBrk="1" hangingPunct="1">
              <a:defRPr/>
            </a:pPr>
            <a:r>
              <a:rPr lang="en-US" b="1" dirty="0"/>
              <a:t>Key Message(s): </a:t>
            </a:r>
            <a:r>
              <a:rPr lang="en-US" dirty="0">
                <a:solidFill>
                  <a:srgbClr val="000000"/>
                </a:solidFill>
                <a:latin typeface="Arial" pitchFamily="34" charset="0"/>
              </a:rPr>
              <a:t>First, you must catch more specific exceptions than general ones.  </a:t>
            </a:r>
          </a:p>
          <a:p>
            <a:pPr marL="328613" lvl="1" indent="-219075" eaLnBrk="1" hangingPunct="1">
              <a:defRPr/>
            </a:pPr>
            <a:r>
              <a:rPr lang="en-US" dirty="0">
                <a:solidFill>
                  <a:srgbClr val="000000"/>
                </a:solidFill>
                <a:latin typeface="Arial" pitchFamily="34" charset="0"/>
              </a:rPr>
              <a:t>If the 3</a:t>
            </a:r>
            <a:r>
              <a:rPr lang="en-US" baseline="30000" dirty="0">
                <a:solidFill>
                  <a:srgbClr val="000000"/>
                </a:solidFill>
                <a:latin typeface="Arial" pitchFamily="34" charset="0"/>
              </a:rPr>
              <a:t>rd</a:t>
            </a:r>
            <a:r>
              <a:rPr lang="en-US" dirty="0">
                <a:solidFill>
                  <a:srgbClr val="000000"/>
                </a:solidFill>
                <a:latin typeface="Arial" pitchFamily="34" charset="0"/>
              </a:rPr>
              <a:t> exception block that catches the parent class </a:t>
            </a:r>
            <a:r>
              <a:rPr lang="en-US" b="1" dirty="0">
                <a:solidFill>
                  <a:srgbClr val="000000"/>
                </a:solidFill>
                <a:latin typeface="Arial" pitchFamily="34" charset="0"/>
              </a:rPr>
              <a:t>Exception</a:t>
            </a:r>
            <a:r>
              <a:rPr lang="en-US" i="1" dirty="0">
                <a:solidFill>
                  <a:srgbClr val="000000"/>
                </a:solidFill>
                <a:latin typeface="Arial" pitchFamily="34" charset="0"/>
              </a:rPr>
              <a:t> </a:t>
            </a:r>
            <a:r>
              <a:rPr lang="en-US" dirty="0">
                <a:solidFill>
                  <a:srgbClr val="000000"/>
                </a:solidFill>
                <a:latin typeface="Arial" pitchFamily="34" charset="0"/>
              </a:rPr>
              <a:t>was placed in the first catch block, then all exceptions thrown will be handled by that catch block. This is because all types of exceptions are </a:t>
            </a:r>
            <a:r>
              <a:rPr lang="en-US" b="1" dirty="0">
                <a:solidFill>
                  <a:srgbClr val="000000"/>
                </a:solidFill>
                <a:latin typeface="Arial" pitchFamily="34" charset="0"/>
              </a:rPr>
              <a:t>subclasses</a:t>
            </a:r>
            <a:r>
              <a:rPr lang="en-US" dirty="0">
                <a:solidFill>
                  <a:srgbClr val="000000"/>
                </a:solidFill>
                <a:latin typeface="Arial" pitchFamily="34" charset="0"/>
              </a:rPr>
              <a:t> of the Exception class.</a:t>
            </a:r>
          </a:p>
          <a:p>
            <a:pPr marL="328613" lvl="1" indent="-219075" eaLnBrk="1" hangingPunct="1">
              <a:defRPr/>
            </a:pPr>
            <a:r>
              <a:rPr lang="en-US" dirty="0">
                <a:solidFill>
                  <a:srgbClr val="000000"/>
                </a:solidFill>
                <a:latin typeface="Arial" pitchFamily="34" charset="0"/>
              </a:rPr>
              <a:t>Isolate code that might throw an exception in the </a:t>
            </a:r>
            <a:r>
              <a:rPr lang="en-US" b="1" dirty="0">
                <a:solidFill>
                  <a:srgbClr val="000000"/>
                </a:solidFill>
                <a:latin typeface="Arial" pitchFamily="34" charset="0"/>
              </a:rPr>
              <a:t>try</a:t>
            </a:r>
            <a:r>
              <a:rPr lang="en-US" dirty="0">
                <a:solidFill>
                  <a:srgbClr val="000000"/>
                </a:solidFill>
                <a:latin typeface="Arial" pitchFamily="34" charset="0"/>
              </a:rPr>
              <a:t> block.</a:t>
            </a:r>
          </a:p>
          <a:p>
            <a:pPr marL="328613" lvl="1" indent="-219075" eaLnBrk="1" hangingPunct="1">
              <a:defRPr/>
            </a:pPr>
            <a:r>
              <a:rPr lang="en-US" dirty="0">
                <a:solidFill>
                  <a:srgbClr val="000000"/>
                </a:solidFill>
                <a:latin typeface="Arial" pitchFamily="34" charset="0"/>
              </a:rPr>
              <a:t>For each individual </a:t>
            </a:r>
            <a:r>
              <a:rPr lang="en-US" b="1" dirty="0">
                <a:solidFill>
                  <a:srgbClr val="000000"/>
                </a:solidFill>
                <a:latin typeface="Arial" pitchFamily="34" charset="0"/>
              </a:rPr>
              <a:t>catch()</a:t>
            </a:r>
            <a:r>
              <a:rPr lang="en-US" dirty="0">
                <a:solidFill>
                  <a:srgbClr val="000000"/>
                </a:solidFill>
                <a:latin typeface="Arial" pitchFamily="34" charset="0"/>
              </a:rPr>
              <a:t> block, you write code that is to be executed if an exception of that particular type occurs in the </a:t>
            </a:r>
            <a:r>
              <a:rPr lang="en-US" b="1" dirty="0">
                <a:solidFill>
                  <a:srgbClr val="000000"/>
                </a:solidFill>
                <a:latin typeface="Arial" pitchFamily="34" charset="0"/>
              </a:rPr>
              <a:t>try</a:t>
            </a:r>
            <a:r>
              <a:rPr lang="en-US" dirty="0">
                <a:solidFill>
                  <a:srgbClr val="000000"/>
                </a:solidFill>
                <a:latin typeface="Arial" pitchFamily="34" charset="0"/>
              </a:rPr>
              <a:t> block.</a:t>
            </a:r>
          </a:p>
          <a:p>
            <a:pPr marL="328613" lvl="1" indent="-219075" eaLnBrk="1" hangingPunct="1">
              <a:defRPr/>
            </a:pPr>
            <a:r>
              <a:rPr lang="en-US" dirty="0">
                <a:solidFill>
                  <a:srgbClr val="000000"/>
                </a:solidFill>
                <a:latin typeface="Arial" pitchFamily="34" charset="0"/>
              </a:rPr>
              <a:t>In the </a:t>
            </a:r>
            <a:r>
              <a:rPr lang="en-US" b="1" dirty="0">
                <a:solidFill>
                  <a:srgbClr val="000000"/>
                </a:solidFill>
                <a:latin typeface="Arial" pitchFamily="34" charset="0"/>
              </a:rPr>
              <a:t>finally</a:t>
            </a:r>
            <a:r>
              <a:rPr lang="en-US" dirty="0">
                <a:solidFill>
                  <a:srgbClr val="000000"/>
                </a:solidFill>
                <a:latin typeface="Arial" pitchFamily="34" charset="0"/>
              </a:rPr>
              <a:t> block, you write code that will be run whether or not an error has occurred. This is optional.</a:t>
            </a:r>
          </a:p>
          <a:p>
            <a:pPr>
              <a:defRPr/>
            </a:pPr>
            <a:endParaRPr lang="en-US" dirty="0"/>
          </a:p>
          <a:p>
            <a:pPr eaLnBrk="1" hangingPunct="1">
              <a:defRPr/>
            </a:pPr>
            <a:r>
              <a:rPr lang="en-US" b="1" dirty="0">
                <a:latin typeface="Arial" pitchFamily="34" charset="0"/>
              </a:rPr>
              <a:t>Additional Information: </a:t>
            </a:r>
            <a:r>
              <a:rPr lang="en-US" dirty="0">
                <a:latin typeface="Arial" pitchFamily="34" charset="0"/>
              </a:rPr>
              <a:t>Explain the content on the slide using the additional information in the content section.</a:t>
            </a:r>
            <a:endParaRPr lang="en-US" dirty="0"/>
          </a:p>
          <a:p>
            <a:pPr>
              <a:defRPr/>
            </a:pPr>
            <a:endParaRPr lang="en-US" dirty="0"/>
          </a:p>
          <a:p>
            <a:pPr>
              <a:defRPr/>
            </a:pPr>
            <a:endParaRPr lang="en-US" dirty="0"/>
          </a:p>
          <a:p>
            <a:pPr>
              <a:defRPr/>
            </a:pPr>
            <a:endParaRPr lang="en-US" dirty="0"/>
          </a:p>
        </p:txBody>
      </p:sp>
    </p:spTree>
    <p:extLst>
      <p:ext uri="{BB962C8B-B14F-4D97-AF65-F5344CB8AC3E}">
        <p14:creationId xmlns:p14="http://schemas.microsoft.com/office/powerpoint/2010/main" val="3113282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9"/>
          <p:cNvSpPr>
            <a:spLocks noGrp="1" noChangeArrowheads="1"/>
          </p:cNvSpPr>
          <p:nvPr>
            <p:ph type="hdr" sz="quarter"/>
          </p:nvPr>
        </p:nvSpPr>
        <p:spPr>
          <a:noFill/>
        </p:spPr>
        <p:txBody>
          <a:bodyPr/>
          <a:lstStyle/>
          <a:p>
            <a:r>
              <a:rPr lang="en-US"/>
              <a:t>ADF Java (Z16325) Module 8: Exceptions and Assertions</a:t>
            </a:r>
          </a:p>
        </p:txBody>
      </p:sp>
      <p:sp>
        <p:nvSpPr>
          <p:cNvPr id="32771" name="Rectangle 10"/>
          <p:cNvSpPr>
            <a:spLocks noGrp="1" noChangeArrowheads="1"/>
          </p:cNvSpPr>
          <p:nvPr>
            <p:ph type="dt" sz="quarter" idx="1"/>
          </p:nvPr>
        </p:nvSpPr>
        <p:spPr>
          <a:noFill/>
        </p:spPr>
        <p:txBody>
          <a:bodyPr/>
          <a:lstStyle/>
          <a:p>
            <a:r>
              <a:rPr lang="en-US"/>
              <a:t>M8 - Exceptions and Assertions.ppt</a:t>
            </a:r>
          </a:p>
        </p:txBody>
      </p:sp>
      <p:sp>
        <p:nvSpPr>
          <p:cNvPr id="32772" name="Rectangle 11"/>
          <p:cNvSpPr>
            <a:spLocks noGrp="1" noChangeArrowheads="1"/>
          </p:cNvSpPr>
          <p:nvPr>
            <p:ph type="ftr" sz="quarter" idx="4"/>
          </p:nvPr>
        </p:nvSpPr>
        <p:spPr>
          <a:noFill/>
        </p:spPr>
        <p:txBody>
          <a:bodyPr/>
          <a:lstStyle/>
          <a:p>
            <a:r>
              <a:rPr lang="en-US"/>
              <a:t>Copyright © 2011 Accenture All Rights Reserved.</a:t>
            </a:r>
          </a:p>
        </p:txBody>
      </p:sp>
      <p:sp>
        <p:nvSpPr>
          <p:cNvPr id="32773" name="Rectangle 12"/>
          <p:cNvSpPr>
            <a:spLocks noGrp="1" noChangeArrowheads="1"/>
          </p:cNvSpPr>
          <p:nvPr>
            <p:ph type="sldNum" sz="quarter" idx="5"/>
          </p:nvPr>
        </p:nvSpPr>
        <p:spPr>
          <a:noFill/>
        </p:spPr>
        <p:txBody>
          <a:bodyPr/>
          <a:lstStyle/>
          <a:p>
            <a:fld id="{E097620B-BA01-47D4-8D01-46DA88FFC50D}" type="slidenum">
              <a:rPr lang="en-US" smtClean="0"/>
              <a:pPr/>
              <a:t>6</a:t>
            </a:fld>
            <a:endParaRPr lang="en-US"/>
          </a:p>
        </p:txBody>
      </p:sp>
      <p:sp>
        <p:nvSpPr>
          <p:cNvPr id="32774" name="Rectangle 4"/>
          <p:cNvSpPr>
            <a:spLocks noGrp="1" noRot="1" noChangeAspect="1" noChangeArrowheads="1" noTextEdit="1"/>
          </p:cNvSpPr>
          <p:nvPr>
            <p:ph type="sldImg"/>
          </p:nvPr>
        </p:nvSpPr>
        <p:spPr>
          <a:ln/>
        </p:spPr>
      </p:sp>
      <p:sp>
        <p:nvSpPr>
          <p:cNvPr id="32775" name="Rectangle 5"/>
          <p:cNvSpPr>
            <a:spLocks noGrp="1" noChangeArrowheads="1"/>
          </p:cNvSpPr>
          <p:nvPr>
            <p:ph type="body" idx="1"/>
          </p:nvPr>
        </p:nvSpPr>
        <p:spPr>
          <a:noFill/>
          <a:ln w="9525"/>
        </p:spPr>
        <p:txBody>
          <a:bodyPr/>
          <a:lstStyle/>
          <a:p>
            <a:r>
              <a:rPr lang="en-US" b="1"/>
              <a:t>Additional Information:</a:t>
            </a:r>
          </a:p>
          <a:p>
            <a:endParaRPr lang="en-US"/>
          </a:p>
          <a:p>
            <a:endParaRPr lang="en-US"/>
          </a:p>
          <a:p>
            <a:endParaRPr lang="en-US"/>
          </a:p>
        </p:txBody>
      </p:sp>
    </p:spTree>
    <p:extLst>
      <p:ext uri="{BB962C8B-B14F-4D97-AF65-F5344CB8AC3E}">
        <p14:creationId xmlns:p14="http://schemas.microsoft.com/office/powerpoint/2010/main" val="1360266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ln/>
        </p:spPr>
      </p:sp>
      <p:sp>
        <p:nvSpPr>
          <p:cNvPr id="33795" name="Notes Placeholder 2"/>
          <p:cNvSpPr>
            <a:spLocks noGrp="1"/>
          </p:cNvSpPr>
          <p:nvPr>
            <p:ph type="body" idx="1"/>
          </p:nvPr>
        </p:nvSpPr>
        <p:spPr>
          <a:noFill/>
          <a:ln w="9525"/>
        </p:spPr>
        <p:txBody>
          <a:bodyPr/>
          <a:lstStyle/>
          <a:p>
            <a:pPr eaLnBrk="1" hangingPunct="1">
              <a:spcBef>
                <a:spcPts val="363"/>
              </a:spcBef>
            </a:pPr>
            <a:r>
              <a:rPr lang="en-US" b="1"/>
              <a:t>Activity Duration:</a:t>
            </a:r>
            <a:endParaRPr lang="en-US"/>
          </a:p>
          <a:p>
            <a:pPr eaLnBrk="1" hangingPunct="1">
              <a:spcBef>
                <a:spcPts val="363"/>
              </a:spcBef>
            </a:pPr>
            <a:endParaRPr lang="en-US"/>
          </a:p>
          <a:p>
            <a:r>
              <a:rPr lang="en-US" b="1"/>
              <a:t>Key Message(s): </a:t>
            </a:r>
            <a:r>
              <a:rPr lang="en-US"/>
              <a:t>The ‘catch’ clause should provide code that will attempt to recover from the exception so that the application can continue.  </a:t>
            </a:r>
          </a:p>
          <a:p>
            <a:r>
              <a:rPr lang="en-US"/>
              <a:t>For example, if an attempt to connect to a database fails, the code can attempt to connect to a backup database instead.</a:t>
            </a:r>
          </a:p>
          <a:p>
            <a:r>
              <a:rPr lang="en-US"/>
              <a:t>Note that the finally block is optional.</a:t>
            </a:r>
          </a:p>
          <a:p>
            <a:endParaRPr lang="en-US"/>
          </a:p>
          <a:p>
            <a:endParaRPr lang="en-US"/>
          </a:p>
        </p:txBody>
      </p:sp>
      <p:sp>
        <p:nvSpPr>
          <p:cNvPr id="33796" name="Header Placeholder 3"/>
          <p:cNvSpPr>
            <a:spLocks noGrp="1"/>
          </p:cNvSpPr>
          <p:nvPr>
            <p:ph type="hdr" sz="quarter"/>
          </p:nvPr>
        </p:nvSpPr>
        <p:spPr>
          <a:noFill/>
        </p:spPr>
        <p:txBody>
          <a:bodyPr/>
          <a:lstStyle/>
          <a:p>
            <a:r>
              <a:rPr lang="en-US"/>
              <a:t>ADF Java (Z16325) Module 8: Exceptions and Assertions</a:t>
            </a:r>
          </a:p>
        </p:txBody>
      </p:sp>
      <p:sp>
        <p:nvSpPr>
          <p:cNvPr id="33797" name="Date Placeholder 4"/>
          <p:cNvSpPr>
            <a:spLocks noGrp="1"/>
          </p:cNvSpPr>
          <p:nvPr>
            <p:ph type="dt" sz="quarter" idx="1"/>
          </p:nvPr>
        </p:nvSpPr>
        <p:spPr>
          <a:noFill/>
        </p:spPr>
        <p:txBody>
          <a:bodyPr/>
          <a:lstStyle/>
          <a:p>
            <a:r>
              <a:rPr lang="en-US"/>
              <a:t>M8 - Exceptions and Assertions.ppt</a:t>
            </a:r>
          </a:p>
        </p:txBody>
      </p:sp>
      <p:sp>
        <p:nvSpPr>
          <p:cNvPr id="33798" name="Footer Placeholder 5"/>
          <p:cNvSpPr>
            <a:spLocks noGrp="1"/>
          </p:cNvSpPr>
          <p:nvPr>
            <p:ph type="ftr" sz="quarter" idx="4"/>
          </p:nvPr>
        </p:nvSpPr>
        <p:spPr>
          <a:noFill/>
        </p:spPr>
        <p:txBody>
          <a:bodyPr/>
          <a:lstStyle/>
          <a:p>
            <a:r>
              <a:rPr lang="en-US"/>
              <a:t>Copyright © 2011 Accenture All Rights Reserved.</a:t>
            </a:r>
          </a:p>
        </p:txBody>
      </p:sp>
      <p:sp>
        <p:nvSpPr>
          <p:cNvPr id="33799" name="Slide Number Placeholder 6"/>
          <p:cNvSpPr>
            <a:spLocks noGrp="1"/>
          </p:cNvSpPr>
          <p:nvPr>
            <p:ph type="sldNum" sz="quarter" idx="5"/>
          </p:nvPr>
        </p:nvSpPr>
        <p:spPr>
          <a:noFill/>
        </p:spPr>
        <p:txBody>
          <a:bodyPr/>
          <a:lstStyle/>
          <a:p>
            <a:fld id="{DB54E569-154B-4045-91DA-BF9E288D209C}" type="slidenum">
              <a:rPr lang="en-US" smtClean="0"/>
              <a:pPr/>
              <a:t>7</a:t>
            </a:fld>
            <a:endParaRPr lang="en-US"/>
          </a:p>
        </p:txBody>
      </p:sp>
    </p:spTree>
    <p:extLst>
      <p:ext uri="{BB962C8B-B14F-4D97-AF65-F5344CB8AC3E}">
        <p14:creationId xmlns:p14="http://schemas.microsoft.com/office/powerpoint/2010/main" val="42379979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9"/>
          <p:cNvSpPr>
            <a:spLocks noGrp="1" noChangeArrowheads="1"/>
          </p:cNvSpPr>
          <p:nvPr>
            <p:ph type="hdr" sz="quarter"/>
          </p:nvPr>
        </p:nvSpPr>
        <p:spPr>
          <a:noFill/>
        </p:spPr>
        <p:txBody>
          <a:bodyPr/>
          <a:lstStyle/>
          <a:p>
            <a:r>
              <a:rPr lang="en-US"/>
              <a:t>ADF Java (Z16325) Module 8: Exceptions and Assertions</a:t>
            </a:r>
          </a:p>
        </p:txBody>
      </p:sp>
      <p:sp>
        <p:nvSpPr>
          <p:cNvPr id="34819" name="Rectangle 10"/>
          <p:cNvSpPr>
            <a:spLocks noGrp="1" noChangeArrowheads="1"/>
          </p:cNvSpPr>
          <p:nvPr>
            <p:ph type="dt" sz="quarter" idx="1"/>
          </p:nvPr>
        </p:nvSpPr>
        <p:spPr>
          <a:noFill/>
        </p:spPr>
        <p:txBody>
          <a:bodyPr/>
          <a:lstStyle/>
          <a:p>
            <a:r>
              <a:rPr lang="en-US"/>
              <a:t>M8 - Exceptions and Assertions.ppt</a:t>
            </a:r>
          </a:p>
        </p:txBody>
      </p:sp>
      <p:sp>
        <p:nvSpPr>
          <p:cNvPr id="34820" name="Rectangle 11"/>
          <p:cNvSpPr>
            <a:spLocks noGrp="1" noChangeArrowheads="1"/>
          </p:cNvSpPr>
          <p:nvPr>
            <p:ph type="ftr" sz="quarter" idx="4"/>
          </p:nvPr>
        </p:nvSpPr>
        <p:spPr>
          <a:noFill/>
        </p:spPr>
        <p:txBody>
          <a:bodyPr/>
          <a:lstStyle/>
          <a:p>
            <a:r>
              <a:rPr lang="en-US"/>
              <a:t>Copyright © 2011 Accenture All Rights Reserved.</a:t>
            </a:r>
          </a:p>
        </p:txBody>
      </p:sp>
      <p:sp>
        <p:nvSpPr>
          <p:cNvPr id="34821" name="Rectangle 12"/>
          <p:cNvSpPr>
            <a:spLocks noGrp="1" noChangeArrowheads="1"/>
          </p:cNvSpPr>
          <p:nvPr>
            <p:ph type="sldNum" sz="quarter" idx="5"/>
          </p:nvPr>
        </p:nvSpPr>
        <p:spPr>
          <a:noFill/>
        </p:spPr>
        <p:txBody>
          <a:bodyPr/>
          <a:lstStyle/>
          <a:p>
            <a:fld id="{6531F9D9-7018-4812-B61D-A4C06228B317}" type="slidenum">
              <a:rPr lang="en-US" smtClean="0"/>
              <a:pPr/>
              <a:t>8</a:t>
            </a:fld>
            <a:endParaRPr lang="en-US"/>
          </a:p>
        </p:txBody>
      </p:sp>
      <p:sp>
        <p:nvSpPr>
          <p:cNvPr id="34822" name="Rectangle 4"/>
          <p:cNvSpPr>
            <a:spLocks noGrp="1" noRot="1" noChangeAspect="1" noChangeArrowheads="1" noTextEdit="1"/>
          </p:cNvSpPr>
          <p:nvPr>
            <p:ph type="sldImg"/>
          </p:nvPr>
        </p:nvSpPr>
        <p:spPr>
          <a:ln/>
        </p:spPr>
      </p:sp>
      <p:sp>
        <p:nvSpPr>
          <p:cNvPr id="33799" name="Rectangle 5"/>
          <p:cNvSpPr>
            <a:spLocks noGrp="1" noChangeArrowheads="1"/>
          </p:cNvSpPr>
          <p:nvPr>
            <p:ph type="body" idx="1"/>
          </p:nvPr>
        </p:nvSpPr>
        <p:spPr>
          <a:ln w="9525"/>
        </p:spPr>
        <p:txBody>
          <a:bodyPr/>
          <a:lstStyle/>
          <a:p>
            <a:pPr eaLnBrk="1" hangingPunct="1">
              <a:defRPr/>
            </a:pPr>
            <a:r>
              <a:rPr lang="en-US" b="1" dirty="0"/>
              <a:t>Key Message(s): </a:t>
            </a:r>
            <a:r>
              <a:rPr lang="en-US" dirty="0">
                <a:solidFill>
                  <a:srgbClr val="000000"/>
                </a:solidFill>
                <a:latin typeface="Arial" pitchFamily="34" charset="0"/>
              </a:rPr>
              <a:t>NA</a:t>
            </a:r>
          </a:p>
          <a:p>
            <a:pPr eaLnBrk="1" hangingPunct="1">
              <a:defRPr/>
            </a:pPr>
            <a:endParaRPr lang="en-AU" b="1" dirty="0">
              <a:solidFill>
                <a:srgbClr val="000000"/>
              </a:solidFill>
              <a:latin typeface="Arial" pitchFamily="34" charset="0"/>
            </a:endParaRPr>
          </a:p>
          <a:p>
            <a:pPr marL="222250" indent="-222250" eaLnBrk="1" hangingPunct="1">
              <a:defRPr/>
            </a:pPr>
            <a:r>
              <a:rPr lang="en-US" b="1" dirty="0"/>
              <a:t>Additional Information: </a:t>
            </a:r>
            <a:r>
              <a:rPr lang="en-US" dirty="0">
                <a:solidFill>
                  <a:srgbClr val="000000"/>
                </a:solidFill>
                <a:latin typeface="Arial" pitchFamily="34" charset="0"/>
              </a:rPr>
              <a:t>Explain the diagrammatical representation of the Exception Class Hierarchy to the participants. </a:t>
            </a:r>
          </a:p>
          <a:p>
            <a:pPr marL="222250" indent="-222250" eaLnBrk="1" hangingPunct="1">
              <a:defRPr/>
            </a:pPr>
            <a:endParaRPr lang="en-US" dirty="0">
              <a:solidFill>
                <a:srgbClr val="000000"/>
              </a:solidFill>
              <a:latin typeface="Arial" pitchFamily="34" charset="0"/>
            </a:endParaRPr>
          </a:p>
          <a:p>
            <a:pPr marL="222250" indent="-222250" eaLnBrk="1" hangingPunct="1">
              <a:defRPr/>
            </a:pPr>
            <a:r>
              <a:rPr lang="en-US" dirty="0">
                <a:solidFill>
                  <a:srgbClr val="000000"/>
                </a:solidFill>
                <a:latin typeface="Arial" pitchFamily="34" charset="0"/>
              </a:rPr>
              <a:t>Mention that there are 2 types of exceptions – Checked and Unchecked. Any exception class which inherits from </a:t>
            </a:r>
            <a:r>
              <a:rPr lang="en-US" dirty="0" err="1">
                <a:solidFill>
                  <a:srgbClr val="000000"/>
                </a:solidFill>
                <a:latin typeface="Arial" pitchFamily="34" charset="0"/>
              </a:rPr>
              <a:t>RuntimeException</a:t>
            </a:r>
            <a:r>
              <a:rPr lang="en-US" dirty="0">
                <a:solidFill>
                  <a:srgbClr val="000000"/>
                </a:solidFill>
                <a:latin typeface="Arial" pitchFamily="34" charset="0"/>
              </a:rPr>
              <a:t> would always be an unchecked exception. All others would be checked. You can find more details about these two types in the following slides.</a:t>
            </a:r>
          </a:p>
        </p:txBody>
      </p:sp>
    </p:spTree>
    <p:extLst>
      <p:ext uri="{BB962C8B-B14F-4D97-AF65-F5344CB8AC3E}">
        <p14:creationId xmlns:p14="http://schemas.microsoft.com/office/powerpoint/2010/main" val="1871712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9"/>
          <p:cNvSpPr>
            <a:spLocks noGrp="1" noChangeArrowheads="1"/>
          </p:cNvSpPr>
          <p:nvPr>
            <p:ph type="hdr" sz="quarter"/>
          </p:nvPr>
        </p:nvSpPr>
        <p:spPr>
          <a:noFill/>
        </p:spPr>
        <p:txBody>
          <a:bodyPr/>
          <a:lstStyle/>
          <a:p>
            <a:r>
              <a:rPr lang="en-US"/>
              <a:t>ADF Java (Z16325) Module 8: Exceptions and Assertions</a:t>
            </a:r>
          </a:p>
        </p:txBody>
      </p:sp>
      <p:sp>
        <p:nvSpPr>
          <p:cNvPr id="35843" name="Rectangle 10"/>
          <p:cNvSpPr>
            <a:spLocks noGrp="1" noChangeArrowheads="1"/>
          </p:cNvSpPr>
          <p:nvPr>
            <p:ph type="dt" sz="quarter" idx="1"/>
          </p:nvPr>
        </p:nvSpPr>
        <p:spPr>
          <a:noFill/>
        </p:spPr>
        <p:txBody>
          <a:bodyPr/>
          <a:lstStyle/>
          <a:p>
            <a:r>
              <a:rPr lang="en-US"/>
              <a:t>M8 - Exceptions and Assertions.ppt</a:t>
            </a:r>
          </a:p>
        </p:txBody>
      </p:sp>
      <p:sp>
        <p:nvSpPr>
          <p:cNvPr id="35844" name="Rectangle 11"/>
          <p:cNvSpPr>
            <a:spLocks noGrp="1" noChangeArrowheads="1"/>
          </p:cNvSpPr>
          <p:nvPr>
            <p:ph type="ftr" sz="quarter" idx="4"/>
          </p:nvPr>
        </p:nvSpPr>
        <p:spPr>
          <a:noFill/>
        </p:spPr>
        <p:txBody>
          <a:bodyPr/>
          <a:lstStyle/>
          <a:p>
            <a:r>
              <a:rPr lang="en-US"/>
              <a:t>Copyright © 2011 Accenture All Rights Reserved.</a:t>
            </a:r>
          </a:p>
        </p:txBody>
      </p:sp>
      <p:sp>
        <p:nvSpPr>
          <p:cNvPr id="35845" name="Rectangle 12"/>
          <p:cNvSpPr>
            <a:spLocks noGrp="1" noChangeArrowheads="1"/>
          </p:cNvSpPr>
          <p:nvPr>
            <p:ph type="sldNum" sz="quarter" idx="5"/>
          </p:nvPr>
        </p:nvSpPr>
        <p:spPr>
          <a:noFill/>
        </p:spPr>
        <p:txBody>
          <a:bodyPr/>
          <a:lstStyle/>
          <a:p>
            <a:fld id="{AD16CCF6-D892-4885-88F9-2650718E5E64}" type="slidenum">
              <a:rPr lang="en-US" smtClean="0"/>
              <a:pPr/>
              <a:t>9</a:t>
            </a:fld>
            <a:endParaRPr lang="en-US"/>
          </a:p>
        </p:txBody>
      </p:sp>
      <p:sp>
        <p:nvSpPr>
          <p:cNvPr id="35846" name="Rectangle 4"/>
          <p:cNvSpPr>
            <a:spLocks noGrp="1" noRot="1" noChangeAspect="1" noChangeArrowheads="1" noTextEdit="1"/>
          </p:cNvSpPr>
          <p:nvPr>
            <p:ph type="sldImg"/>
          </p:nvPr>
        </p:nvSpPr>
        <p:spPr>
          <a:ln/>
        </p:spPr>
      </p:sp>
      <p:sp>
        <p:nvSpPr>
          <p:cNvPr id="35847" name="Rectangle 5"/>
          <p:cNvSpPr>
            <a:spLocks noGrp="1" noChangeArrowheads="1"/>
          </p:cNvSpPr>
          <p:nvPr>
            <p:ph type="body" idx="1"/>
          </p:nvPr>
        </p:nvSpPr>
        <p:spPr>
          <a:noFill/>
          <a:ln w="9525"/>
        </p:spPr>
        <p:txBody>
          <a:bodyPr/>
          <a:lstStyle/>
          <a:p>
            <a:pPr eaLnBrk="1" hangingPunct="1"/>
            <a:r>
              <a:rPr lang="en-US" b="1"/>
              <a:t>Key Message(s): </a:t>
            </a:r>
          </a:p>
          <a:p>
            <a:pPr marL="328613" lvl="1" indent="-219075" eaLnBrk="1" hangingPunct="1"/>
            <a:r>
              <a:rPr lang="en-US"/>
              <a:t>Un-Checked exceptions are caused by programming or logical errors.</a:t>
            </a:r>
          </a:p>
          <a:p>
            <a:pPr marL="328613" lvl="1" indent="-219075" eaLnBrk="1" hangingPunct="1"/>
            <a:r>
              <a:rPr lang="en-US"/>
              <a:t>Refer to ArrayExceptionSample.java and FormatExeptionSample.java for more details.</a:t>
            </a:r>
          </a:p>
          <a:p>
            <a:pPr eaLnBrk="1" hangingPunct="1"/>
            <a:endParaRPr lang="en-US"/>
          </a:p>
          <a:p>
            <a:pPr eaLnBrk="1" hangingPunct="1"/>
            <a:r>
              <a:rPr lang="en-US" b="1"/>
              <a:t>Additional Information: </a:t>
            </a:r>
            <a:r>
              <a:rPr lang="en-US"/>
              <a:t>Ask participants to read out the points on the slide to keep them engaged.</a:t>
            </a:r>
          </a:p>
          <a:p>
            <a:endParaRPr lang="en-US"/>
          </a:p>
          <a:p>
            <a:endParaRPr lang="en-US"/>
          </a:p>
        </p:txBody>
      </p:sp>
    </p:spTree>
    <p:extLst>
      <p:ext uri="{BB962C8B-B14F-4D97-AF65-F5344CB8AC3E}">
        <p14:creationId xmlns:p14="http://schemas.microsoft.com/office/powerpoint/2010/main" val="1356131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7CD2-BF46-4463-AC90-569B6F7D36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E4C18B-591A-432D-9BED-A9319C34F8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27998B-0558-4002-BC66-8B52DB0E494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08D7407-E0DC-4B43-A513-4AFD36855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27880-CCD8-467A-97CE-91E4F0C2538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42686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DA500-BF76-4DD1-87A6-4F776BCA14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93C4F1-A1DC-4268-BA40-52883D56341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BEFAD-84BA-473E-9B01-6457AAF96DF3}"/>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B676BB4-16D7-4BA6-850E-21420D470E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BACAC-AFF9-470D-A10B-8724EAA95FD4}"/>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426152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B0EFA1-42AC-4860-9A6F-1D8D89EA51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07CF38-3C30-48B1-8BE3-6F25462876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E6756-ADFF-47DD-9CC2-E4D3B9DDBBF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B7EA758-9D04-481E-94E6-517D67DBBD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31D62-C021-4E00-8E44-D7D98F110F3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511285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A74020-06D2-4184-9D53-084B2554FB3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itle 1"/>
          <p:cNvSpPr>
            <a:spLocks noGrp="1"/>
          </p:cNvSpPr>
          <p:nvPr>
            <p:ph type="ctrTitle" hasCustomPrompt="1"/>
          </p:nvPr>
        </p:nvSpPr>
        <p:spPr>
          <a:xfrm>
            <a:off x="7497635" y="625110"/>
            <a:ext cx="4343179" cy="2387600"/>
          </a:xfrm>
          <a:prstGeom prst="rect">
            <a:avLst/>
          </a:prstGeom>
        </p:spPr>
        <p:txBody>
          <a:bodyPr anchor="t">
            <a:normAutofit/>
          </a:bodyPr>
          <a:lstStyle>
            <a:lvl1pPr algn="l">
              <a:defRPr sz="3200">
                <a:solidFill>
                  <a:schemeClr val="bg1"/>
                </a:solidFill>
              </a:defRPr>
            </a:lvl1pPr>
          </a:lstStyle>
          <a:p>
            <a:r>
              <a:rPr lang="en-US"/>
              <a:t>Title</a:t>
            </a:r>
          </a:p>
        </p:txBody>
      </p:sp>
      <p:sp>
        <p:nvSpPr>
          <p:cNvPr id="12" name="Subtitle 2"/>
          <p:cNvSpPr>
            <a:spLocks noGrp="1"/>
          </p:cNvSpPr>
          <p:nvPr>
            <p:ph type="subTitle" idx="1" hasCustomPrompt="1"/>
          </p:nvPr>
        </p:nvSpPr>
        <p:spPr>
          <a:xfrm>
            <a:off x="7497636" y="2435464"/>
            <a:ext cx="2875280" cy="1655762"/>
          </a:xfrm>
          <a:prstGeom prst="rect">
            <a:avLst/>
          </a:prstGeom>
        </p:spPr>
        <p:txBody>
          <a:bodyPr/>
          <a:lstStyle>
            <a:lvl1pPr marL="0" indent="0" algn="l">
              <a:buNone/>
              <a:defRPr sz="2000" b="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grpSp>
        <p:nvGrpSpPr>
          <p:cNvPr id="7" name="Group 6"/>
          <p:cNvGrpSpPr/>
          <p:nvPr userDrawn="1"/>
        </p:nvGrpSpPr>
        <p:grpSpPr>
          <a:xfrm>
            <a:off x="422461" y="2646456"/>
            <a:ext cx="5852927" cy="4106199"/>
            <a:chOff x="422461" y="2646456"/>
            <a:chExt cx="5852927" cy="4106199"/>
          </a:xfrm>
        </p:grpSpPr>
        <p:sp>
          <p:nvSpPr>
            <p:cNvPr id="13" name="Freeform 5"/>
            <p:cNvSpPr>
              <a:spLocks/>
            </p:cNvSpPr>
            <p:nvPr userDrawn="1"/>
          </p:nvSpPr>
          <p:spPr bwMode="auto">
            <a:xfrm>
              <a:off x="2405469" y="4251087"/>
              <a:ext cx="3869919" cy="2501568"/>
            </a:xfrm>
            <a:custGeom>
              <a:avLst/>
              <a:gdLst>
                <a:gd name="T0" fmla="*/ 3374 w 3374"/>
                <a:gd name="T1" fmla="*/ 0 h 2181"/>
                <a:gd name="T2" fmla="*/ 0 w 3374"/>
                <a:gd name="T3" fmla="*/ 1398 h 2181"/>
                <a:gd name="T4" fmla="*/ 0 w 3374"/>
                <a:gd name="T5" fmla="*/ 2181 h 2181"/>
                <a:gd name="T6" fmla="*/ 3374 w 3374"/>
                <a:gd name="T7" fmla="*/ 782 h 2181"/>
                <a:gd name="T8" fmla="*/ 3374 w 3374"/>
                <a:gd name="T9" fmla="*/ 0 h 2181"/>
              </a:gdLst>
              <a:ahLst/>
              <a:cxnLst>
                <a:cxn ang="0">
                  <a:pos x="T0" y="T1"/>
                </a:cxn>
                <a:cxn ang="0">
                  <a:pos x="T2" y="T3"/>
                </a:cxn>
                <a:cxn ang="0">
                  <a:pos x="T4" y="T5"/>
                </a:cxn>
                <a:cxn ang="0">
                  <a:pos x="T6" y="T7"/>
                </a:cxn>
                <a:cxn ang="0">
                  <a:pos x="T8" y="T9"/>
                </a:cxn>
              </a:cxnLst>
              <a:rect l="0" t="0" r="r" b="b"/>
              <a:pathLst>
                <a:path w="3374" h="2181">
                  <a:moveTo>
                    <a:pt x="3374" y="0"/>
                  </a:moveTo>
                  <a:lnTo>
                    <a:pt x="0" y="1398"/>
                  </a:lnTo>
                  <a:lnTo>
                    <a:pt x="0" y="2181"/>
                  </a:lnTo>
                  <a:lnTo>
                    <a:pt x="3374" y="782"/>
                  </a:lnTo>
                  <a:lnTo>
                    <a:pt x="3374" y="0"/>
                  </a:lnTo>
                  <a:close/>
                </a:path>
              </a:pathLst>
            </a:custGeom>
            <a:gradFill>
              <a:gsLst>
                <a:gs pos="7000">
                  <a:srgbClr val="FF0000"/>
                </a:gs>
                <a:gs pos="100000">
                  <a:srgbClr val="A10026"/>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pic>
          <p:nvPicPr>
            <p:cNvPr id="14" name="Picture 13"/>
            <p:cNvPicPr>
              <a:picLocks noChangeAspect="1"/>
            </p:cNvPicPr>
            <p:nvPr userDrawn="1"/>
          </p:nvPicPr>
          <p:blipFill>
            <a:blip r:embed="rId3"/>
            <a:stretch>
              <a:fillRect/>
            </a:stretch>
          </p:blipFill>
          <p:spPr>
            <a:xfrm>
              <a:off x="422461" y="3759200"/>
              <a:ext cx="3695700" cy="2298700"/>
            </a:xfrm>
            <a:prstGeom prst="rect">
              <a:avLst/>
            </a:prstGeom>
          </p:spPr>
        </p:pic>
        <p:sp>
          <p:nvSpPr>
            <p:cNvPr id="15" name="Freeform 6"/>
            <p:cNvSpPr>
              <a:spLocks/>
            </p:cNvSpPr>
            <p:nvPr userDrawn="1"/>
          </p:nvSpPr>
          <p:spPr bwMode="auto">
            <a:xfrm>
              <a:off x="2405469" y="2646456"/>
              <a:ext cx="3869919" cy="2501568"/>
            </a:xfrm>
            <a:custGeom>
              <a:avLst/>
              <a:gdLst>
                <a:gd name="T0" fmla="*/ 3374 w 3374"/>
                <a:gd name="T1" fmla="*/ 2181 h 2181"/>
                <a:gd name="T2" fmla="*/ 0 w 3374"/>
                <a:gd name="T3" fmla="*/ 782 h 2181"/>
                <a:gd name="T4" fmla="*/ 0 w 3374"/>
                <a:gd name="T5" fmla="*/ 0 h 2181"/>
                <a:gd name="T6" fmla="*/ 3374 w 3374"/>
                <a:gd name="T7" fmla="*/ 1399 h 2181"/>
                <a:gd name="T8" fmla="*/ 3374 w 3374"/>
                <a:gd name="T9" fmla="*/ 2181 h 2181"/>
              </a:gdLst>
              <a:ahLst/>
              <a:cxnLst>
                <a:cxn ang="0">
                  <a:pos x="T0" y="T1"/>
                </a:cxn>
                <a:cxn ang="0">
                  <a:pos x="T2" y="T3"/>
                </a:cxn>
                <a:cxn ang="0">
                  <a:pos x="T4" y="T5"/>
                </a:cxn>
                <a:cxn ang="0">
                  <a:pos x="T6" y="T7"/>
                </a:cxn>
                <a:cxn ang="0">
                  <a:pos x="T8" y="T9"/>
                </a:cxn>
              </a:cxnLst>
              <a:rect l="0" t="0" r="r" b="b"/>
              <a:pathLst>
                <a:path w="3374" h="2181">
                  <a:moveTo>
                    <a:pt x="3374" y="2181"/>
                  </a:moveTo>
                  <a:lnTo>
                    <a:pt x="0" y="782"/>
                  </a:lnTo>
                  <a:lnTo>
                    <a:pt x="0" y="0"/>
                  </a:lnTo>
                  <a:lnTo>
                    <a:pt x="3374" y="1399"/>
                  </a:lnTo>
                  <a:lnTo>
                    <a:pt x="3374" y="2181"/>
                  </a:lnTo>
                  <a:close/>
                </a:path>
              </a:pathLst>
            </a:custGeom>
            <a:solidFill>
              <a:srgbClr val="FF0000"/>
            </a:solidFill>
            <a:ln w="65088" cap="rnd">
              <a:noFill/>
              <a:prstDash val="solid"/>
              <a:round/>
              <a:headEnd/>
              <a:tailEnd/>
            </a:ln>
            <a:effectLst/>
          </p:spPr>
          <p:txBody>
            <a:bodyPr vert="horz" wrap="square" lIns="91440" tIns="45720" rIns="91440" bIns="45720" numCol="1" anchor="t" anchorCtr="0" compatLnSpc="1">
              <a:prstTxWarp prst="textNoShape">
                <a:avLst/>
              </a:prstTxWarp>
            </a:bodyPr>
            <a:lstStyle/>
            <a:p>
              <a:endParaRPr lang="en-US"/>
            </a:p>
          </p:txBody>
        </p:sp>
      </p:grpSp>
      <p:pic>
        <p:nvPicPr>
          <p:cNvPr id="2" name="Picture 1"/>
          <p:cNvPicPr>
            <a:picLocks noChangeAspect="1"/>
          </p:cNvPicPr>
          <p:nvPr userDrawn="1"/>
        </p:nvPicPr>
        <p:blipFill>
          <a:blip r:embed="rId4"/>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94535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sual on viole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10"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11"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13" name="Rectangle 12">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15" name="Picture 14"/>
          <p:cNvPicPr>
            <a:picLocks noChangeAspect="1"/>
          </p:cNvPicPr>
          <p:nvPr userDrawn="1"/>
        </p:nvPicPr>
        <p:blipFill>
          <a:blip r:embed="rId2"/>
          <a:stretch>
            <a:fillRect/>
          </a:stretch>
        </p:blipFill>
        <p:spPr>
          <a:xfrm>
            <a:off x="10481869" y="368300"/>
            <a:ext cx="1302144" cy="519260"/>
          </a:xfrm>
          <a:prstGeom prst="rect">
            <a:avLst/>
          </a:prstGeom>
        </p:spPr>
      </p:pic>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22870" y="1237448"/>
            <a:ext cx="7327713" cy="5489923"/>
          </a:xfrm>
          <a:prstGeom prst="rect">
            <a:avLst/>
          </a:prstGeom>
        </p:spPr>
      </p:pic>
    </p:spTree>
    <p:extLst>
      <p:ext uri="{BB962C8B-B14F-4D97-AF65-F5344CB8AC3E}">
        <p14:creationId xmlns:p14="http://schemas.microsoft.com/office/powerpoint/2010/main" val="27661220"/>
      </p:ext>
    </p:extLst>
  </p:cSld>
  <p:clrMapOvr>
    <a:masterClrMapping/>
  </p:clrMapOvr>
  <p:extLst mod="1">
    <p:ext uri="{DCECCB84-F9BA-43D5-87BE-67443E8EF086}">
      <p15:sldGuideLst xmlns:p15="http://schemas.microsoft.com/office/powerpoint/2012/main">
        <p15:guide id="1" orient="horz" pos="4156">
          <p15:clr>
            <a:srgbClr val="FBAE40"/>
          </p15:clr>
        </p15:guide>
        <p15:guide id="3" pos="742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ph type="title" hasCustomPrompt="1"/>
          </p:nvPr>
        </p:nvSpPr>
        <p:spPr>
          <a:xfrm>
            <a:off x="412032" y="368301"/>
            <a:ext cx="7608216" cy="2264112"/>
          </a:xfrm>
          <a:prstGeom prst="rect">
            <a:avLst/>
          </a:prstGeom>
        </p:spPr>
        <p:txBody>
          <a:bodyPr>
            <a:noAutofit/>
          </a:bodyPr>
          <a:lstStyle>
            <a:lvl1pPr>
              <a:lnSpc>
                <a:spcPct val="80000"/>
              </a:lnSpc>
              <a:defRPr sz="6200">
                <a:solidFill>
                  <a:schemeClr val="bg1"/>
                </a:solidFill>
              </a:defRPr>
            </a:lvl1pPr>
          </a:lstStyle>
          <a:p>
            <a:r>
              <a:rPr lang="en-US"/>
              <a:t>CLICK TO EDIT</a:t>
            </a:r>
          </a:p>
        </p:txBody>
      </p:sp>
      <p:sp>
        <p:nvSpPr>
          <p:cNvPr id="6" name="Content Placeholder 2"/>
          <p:cNvSpPr>
            <a:spLocks noGrp="1"/>
          </p:cNvSpPr>
          <p:nvPr>
            <p:ph idx="1"/>
          </p:nvPr>
        </p:nvSpPr>
        <p:spPr>
          <a:xfrm>
            <a:off x="425681" y="2814763"/>
            <a:ext cx="4361004" cy="3447704"/>
          </a:xfrm>
          <a:prstGeom prst="rect">
            <a:avLst/>
          </a:prstGeom>
        </p:spPr>
        <p:txBody>
          <a:bodyPr anchor="b"/>
          <a:lstStyle>
            <a:lvl1pPr marL="0" indent="0">
              <a:lnSpc>
                <a:spcPct val="100000"/>
              </a:lnSpc>
              <a:spcBef>
                <a:spcPts val="0"/>
              </a:spcBef>
              <a:buNone/>
              <a:defRPr sz="2000">
                <a:solidFill>
                  <a:schemeClr val="tx1"/>
                </a:solidFill>
              </a:defRPr>
            </a:lvl1pPr>
            <a:lvl2pPr>
              <a:spcBef>
                <a:spcPts val="0"/>
              </a:spcBef>
              <a:defRPr/>
            </a:lvl2pPr>
            <a:lvl3pPr>
              <a:spcBef>
                <a:spcPts val="0"/>
              </a:spcBef>
              <a:defRPr/>
            </a:lvl3pPr>
            <a:lvl4pPr>
              <a:spcBef>
                <a:spcPts val="0"/>
              </a:spcBef>
              <a:defRPr/>
            </a:lvl4pPr>
            <a:lvl5pPr>
              <a:spcBef>
                <a:spcPts val="0"/>
              </a:spcBef>
              <a:defRPr/>
            </a:lvl5pPr>
          </a:lstStyle>
          <a:p>
            <a:pPr lvl="0"/>
            <a:endParaRPr lang="en-US"/>
          </a:p>
        </p:txBody>
      </p:sp>
      <p:sp>
        <p:nvSpPr>
          <p:cNvPr id="7"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8" name="Rectangle 7">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pic>
        <p:nvPicPr>
          <p:cNvPr id="9" name="Picture 8"/>
          <p:cNvPicPr>
            <a:picLocks noChangeAspect="1"/>
          </p:cNvPicPr>
          <p:nvPr userDrawn="1"/>
        </p:nvPicPr>
        <p:blipFill>
          <a:blip r:embed="rId2"/>
          <a:stretch>
            <a:fillRect/>
          </a:stretch>
        </p:blipFill>
        <p:spPr>
          <a:xfrm>
            <a:off x="10481869" y="368300"/>
            <a:ext cx="1302144" cy="519260"/>
          </a:xfrm>
          <a:prstGeom prst="rect">
            <a:avLst/>
          </a:prstGeom>
        </p:spPr>
      </p:pic>
    </p:spTree>
    <p:extLst>
      <p:ext uri="{BB962C8B-B14F-4D97-AF65-F5344CB8AC3E}">
        <p14:creationId xmlns:p14="http://schemas.microsoft.com/office/powerpoint/2010/main" val="1328954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p:cNvSpPr>
            <a:spLocks noGrp="1"/>
          </p:cNvSpPr>
          <p:nvPr>
            <p:ph type="title" hasCustomPrompt="1"/>
          </p:nvPr>
        </p:nvSpPr>
        <p:spPr>
          <a:xfrm>
            <a:off x="425680" y="3751898"/>
            <a:ext cx="6188479" cy="2852737"/>
          </a:xfrm>
          <a:prstGeom prst="rect">
            <a:avLst/>
          </a:prstGeom>
        </p:spPr>
        <p:txBody>
          <a:bodyPr anchor="t">
            <a:normAutofit/>
          </a:bodyPr>
          <a:lstStyle>
            <a:lvl1pPr>
              <a:defRPr sz="5400">
                <a:solidFill>
                  <a:schemeClr val="bg1"/>
                </a:solidFill>
              </a:defRPr>
            </a:lvl1pPr>
          </a:lstStyle>
          <a:p>
            <a:r>
              <a:rPr lang="en-US"/>
              <a:t>CLICK TO EDIT MASTER TITLE STYLE</a:t>
            </a:r>
          </a:p>
        </p:txBody>
      </p:sp>
      <p:sp>
        <p:nvSpPr>
          <p:cNvPr id="11" name="Text Placeholder 2"/>
          <p:cNvSpPr>
            <a:spLocks noGrp="1"/>
          </p:cNvSpPr>
          <p:nvPr>
            <p:ph type="body" idx="1" hasCustomPrompt="1"/>
          </p:nvPr>
        </p:nvSpPr>
        <p:spPr>
          <a:xfrm>
            <a:off x="7345237" y="472712"/>
            <a:ext cx="4309733" cy="2372088"/>
          </a:xfrm>
          <a:prstGeom prst="rect">
            <a:avLst/>
          </a:prstGeom>
        </p:spPr>
        <p:txBody>
          <a:bodyPr/>
          <a:lstStyle>
            <a:lvl1pPr marL="0" indent="0" algn="l" defTabSz="914400" rtl="0" eaLnBrk="1" latinLnBrk="0" hangingPunct="1">
              <a:lnSpc>
                <a:spcPct val="90000"/>
              </a:lnSpc>
              <a:spcBef>
                <a:spcPct val="0"/>
              </a:spcBef>
              <a:buNone/>
              <a:defRPr lang="en-US" sz="3200" kern="1200" dirty="0" smtClean="0">
                <a:solidFill>
                  <a:schemeClr val="bg1"/>
                </a:solidFill>
                <a:latin typeface="+mj-lt"/>
                <a:ea typeface="+mj-ea"/>
                <a:cs typeface="+mj-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Title</a:t>
            </a:r>
          </a:p>
        </p:txBody>
      </p:sp>
      <p:pic>
        <p:nvPicPr>
          <p:cNvPr id="13" name="Picture 12"/>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27303890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ap +2">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67D267C3-F105-4B19-8059-490DB1F20ECB}"/>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cstate="email">
            <a:alphaModFix amt="70000"/>
            <a:extLst>
              <a:ext uri="{28A0092B-C50C-407E-A947-70E740481C1C}">
                <a14:useLocalDpi xmlns:a14="http://schemas.microsoft.com/office/drawing/2010/main"/>
              </a:ext>
            </a:extLst>
          </a:blip>
          <a:srcRect/>
          <a:stretch/>
        </p:blipFill>
        <p:spPr>
          <a:xfrm>
            <a:off x="6457333" y="-287867"/>
            <a:ext cx="5751600" cy="7145867"/>
          </a:xfrm>
          <a:prstGeom prst="rect">
            <a:avLst/>
          </a:prstGeom>
        </p:spPr>
      </p:pic>
      <p:sp>
        <p:nvSpPr>
          <p:cNvPr id="25" name="Title 1"/>
          <p:cNvSpPr>
            <a:spLocks noGrp="1"/>
          </p:cNvSpPr>
          <p:nvPr>
            <p:ph type="title" hasCustomPrompt="1"/>
          </p:nvPr>
        </p:nvSpPr>
        <p:spPr>
          <a:xfrm>
            <a:off x="436880" y="368300"/>
            <a:ext cx="7608216" cy="1030357"/>
          </a:xfrm>
          <a:prstGeom prst="rect">
            <a:avLst/>
          </a:prstGeom>
        </p:spPr>
        <p:txBody>
          <a:bodyPr/>
          <a:lstStyle>
            <a:lvl1pPr>
              <a:defRPr>
                <a:solidFill>
                  <a:schemeClr val="bg1"/>
                </a:solidFill>
              </a:defRPr>
            </a:lvl1pPr>
          </a:lstStyle>
          <a:p>
            <a:r>
              <a:rPr lang="en-US"/>
              <a:t>CLICK TO EDIT MASTER TITLE STYLE</a:t>
            </a:r>
          </a:p>
        </p:txBody>
      </p:sp>
      <p:sp>
        <p:nvSpPr>
          <p:cNvPr id="26" name="TextBox 25"/>
          <p:cNvSpPr txBox="1"/>
          <p:nvPr userDrawn="1"/>
        </p:nvSpPr>
        <p:spPr>
          <a:xfrm>
            <a:off x="8178967" y="2977457"/>
            <a:ext cx="589280" cy="289519"/>
          </a:xfrm>
          <a:prstGeom prst="rect">
            <a:avLst/>
          </a:prstGeom>
        </p:spPr>
        <p:txBody>
          <a:bodyPr vert="horz" wrap="square" lIns="91440" tIns="45720" rIns="91440" bIns="45720" rtlCol="0">
            <a:normAutofit/>
          </a:bodyPr>
          <a:lstStyle/>
          <a:p>
            <a:r>
              <a:rPr lang="en-US" sz="1200" b="0">
                <a:latin typeface="+mj-lt"/>
              </a:rPr>
              <a:t>UK</a:t>
            </a:r>
          </a:p>
        </p:txBody>
      </p:sp>
      <p:sp>
        <p:nvSpPr>
          <p:cNvPr id="27" name="TextBox 26"/>
          <p:cNvSpPr txBox="1"/>
          <p:nvPr userDrawn="1"/>
        </p:nvSpPr>
        <p:spPr>
          <a:xfrm>
            <a:off x="9236834" y="3392595"/>
            <a:ext cx="1026160" cy="304800"/>
          </a:xfrm>
          <a:prstGeom prst="rect">
            <a:avLst/>
          </a:prstGeom>
        </p:spPr>
        <p:txBody>
          <a:bodyPr vert="horz" wrap="square" lIns="91440" tIns="45720" rIns="91440" bIns="45720" rtlCol="0">
            <a:normAutofit/>
          </a:bodyPr>
          <a:lstStyle/>
          <a:p>
            <a:r>
              <a:rPr lang="en-US" sz="1200" b="0">
                <a:latin typeface="+mj-lt"/>
              </a:rPr>
              <a:t>Germany</a:t>
            </a:r>
          </a:p>
        </p:txBody>
      </p:sp>
      <p:sp>
        <p:nvSpPr>
          <p:cNvPr id="28" name="TextBox 27"/>
          <p:cNvSpPr txBox="1"/>
          <p:nvPr userDrawn="1"/>
        </p:nvSpPr>
        <p:spPr>
          <a:xfrm>
            <a:off x="11230155" y="5899575"/>
            <a:ext cx="1026160" cy="304800"/>
          </a:xfrm>
          <a:prstGeom prst="rect">
            <a:avLst/>
          </a:prstGeom>
        </p:spPr>
        <p:txBody>
          <a:bodyPr vert="horz" wrap="square" lIns="91440" tIns="45720" rIns="91440" bIns="45720" rtlCol="0">
            <a:normAutofit/>
          </a:bodyPr>
          <a:lstStyle/>
          <a:p>
            <a:r>
              <a:rPr lang="en-US" sz="1200" b="0">
                <a:latin typeface="+mj-lt"/>
              </a:rPr>
              <a:t>Greece</a:t>
            </a:r>
          </a:p>
        </p:txBody>
      </p:sp>
      <p:sp>
        <p:nvSpPr>
          <p:cNvPr id="29" name="TextBox 28"/>
          <p:cNvSpPr txBox="1"/>
          <p:nvPr userDrawn="1"/>
        </p:nvSpPr>
        <p:spPr>
          <a:xfrm>
            <a:off x="10986705" y="2415095"/>
            <a:ext cx="1026160" cy="304800"/>
          </a:xfrm>
          <a:prstGeom prst="rect">
            <a:avLst/>
          </a:prstGeom>
        </p:spPr>
        <p:txBody>
          <a:bodyPr vert="horz" wrap="square" lIns="91440" tIns="45720" rIns="91440" bIns="45720" rtlCol="0">
            <a:normAutofit/>
          </a:bodyPr>
          <a:lstStyle/>
          <a:p>
            <a:r>
              <a:rPr lang="en-US" sz="1200" b="0">
                <a:solidFill>
                  <a:srgbClr val="FF0000"/>
                </a:solidFill>
                <a:latin typeface="+mj-lt"/>
              </a:rPr>
              <a:t>Latvia</a:t>
            </a:r>
          </a:p>
        </p:txBody>
      </p:sp>
      <p:sp>
        <p:nvSpPr>
          <p:cNvPr id="30" name="TextBox 29"/>
          <p:cNvSpPr txBox="1"/>
          <p:nvPr userDrawn="1"/>
        </p:nvSpPr>
        <p:spPr>
          <a:xfrm>
            <a:off x="9827807" y="2276453"/>
            <a:ext cx="1026160" cy="304800"/>
          </a:xfrm>
          <a:prstGeom prst="rect">
            <a:avLst/>
          </a:prstGeom>
        </p:spPr>
        <p:txBody>
          <a:bodyPr vert="horz" wrap="square" lIns="91440" tIns="45720" rIns="91440" bIns="45720" rtlCol="0">
            <a:normAutofit/>
          </a:bodyPr>
          <a:lstStyle/>
          <a:p>
            <a:r>
              <a:rPr lang="en-US" sz="1200" b="0">
                <a:latin typeface="+mj-lt"/>
              </a:rPr>
              <a:t>Sweden</a:t>
            </a:r>
          </a:p>
        </p:txBody>
      </p:sp>
      <p:sp>
        <p:nvSpPr>
          <p:cNvPr id="31" name="TextBox 30"/>
          <p:cNvSpPr txBox="1"/>
          <p:nvPr userDrawn="1"/>
        </p:nvSpPr>
        <p:spPr>
          <a:xfrm>
            <a:off x="10926942" y="1502177"/>
            <a:ext cx="1026160" cy="304800"/>
          </a:xfrm>
          <a:prstGeom prst="rect">
            <a:avLst/>
          </a:prstGeom>
        </p:spPr>
        <p:txBody>
          <a:bodyPr vert="horz" wrap="square" lIns="91440" tIns="45720" rIns="91440" bIns="45720" rtlCol="0">
            <a:normAutofit/>
          </a:bodyPr>
          <a:lstStyle/>
          <a:p>
            <a:r>
              <a:rPr lang="en-US" sz="1200" b="0">
                <a:latin typeface="+mj-lt"/>
              </a:rPr>
              <a:t>Finland</a:t>
            </a:r>
          </a:p>
        </p:txBody>
      </p:sp>
      <p:sp>
        <p:nvSpPr>
          <p:cNvPr id="34" name="Content Placeholder 2">
            <a:extLst>
              <a:ext uri="{FF2B5EF4-FFF2-40B4-BE49-F238E27FC236}">
                <a16:creationId xmlns:a16="http://schemas.microsoft.com/office/drawing/2014/main" id="{752F5D99-DF95-4A95-B88D-3858B816D2EB}"/>
              </a:ext>
            </a:extLst>
          </p:cNvPr>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5" name="Content Placeholder 2">
            <a:extLst>
              <a:ext uri="{FF2B5EF4-FFF2-40B4-BE49-F238E27FC236}">
                <a16:creationId xmlns:a16="http://schemas.microsoft.com/office/drawing/2014/main" id="{3D16208B-7C7C-41E9-A6E3-5C4A0F7A0134}"/>
              </a:ext>
            </a:extLst>
          </p:cNvPr>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39" name="Slide Number Placeholder 5"/>
          <p:cNvSpPr>
            <a:spLocks noGrp="1"/>
          </p:cNvSpPr>
          <p:nvPr>
            <p:ph type="sldNum" sz="quarter" idx="12"/>
          </p:nvPr>
        </p:nvSpPr>
        <p:spPr>
          <a:xfrm>
            <a:off x="9123643" y="6444157"/>
            <a:ext cx="2743200" cy="365125"/>
          </a:xfrm>
          <a:prstGeom prst="rect">
            <a:avLst/>
          </a:prstGeom>
          <a:ln>
            <a:noFill/>
          </a:ln>
        </p:spPr>
        <p:txBody>
          <a:bodyPr/>
          <a:lstStyle>
            <a:lvl1pPr>
              <a:defRPr sz="900">
                <a:solidFill>
                  <a:srgbClr val="A67600"/>
                </a:solidFill>
              </a:defRPr>
            </a:lvl1pPr>
          </a:lstStyle>
          <a:p>
            <a:fld id="{0D03E1BA-4E8B-4FE6-B973-ABE274ACFB99}" type="slidenum">
              <a:rPr lang="en-US" smtClean="0"/>
              <a:pPr/>
              <a:t>‹#›</a:t>
            </a:fld>
            <a:endParaRPr lang="en-US"/>
          </a:p>
        </p:txBody>
      </p:sp>
      <p:sp>
        <p:nvSpPr>
          <p:cNvPr id="40" name="Rectangle 39">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rgbClr val="A67600"/>
                </a:solidFill>
              </a:rPr>
              <a:t>Copyright 2018 Accenture. All rights reserved.</a:t>
            </a:r>
          </a:p>
        </p:txBody>
      </p:sp>
    </p:spTree>
    <p:extLst>
      <p:ext uri="{BB962C8B-B14F-4D97-AF65-F5344CB8AC3E}">
        <p14:creationId xmlns:p14="http://schemas.microsoft.com/office/powerpoint/2010/main" val="1235721755"/>
      </p:ext>
    </p:extLst>
  </p:cSld>
  <p:clrMapOvr>
    <a:masterClrMapping/>
  </p:clrMapOvr>
  <p:extLst mod="1">
    <p:ext uri="{DCECCB84-F9BA-43D5-87BE-67443E8EF086}">
      <p15:sldGuideLst xmlns:p15="http://schemas.microsoft.com/office/powerpoint/2012/main">
        <p15:guide id="1" orient="horz" pos="23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
        <p:nvSpPr>
          <p:cNvPr id="9"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3"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4" name="Straight Connector 13"/>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36880" y="368300"/>
            <a:ext cx="7608216" cy="1016709"/>
          </a:xfrm>
          <a:prstGeom prst="rect">
            <a:avLst/>
          </a:prstGeom>
        </p:spPr>
        <p:txBody>
          <a:bodyPr>
            <a:normAutofit/>
          </a:bodyPr>
          <a:lstStyle>
            <a:lvl1pPr>
              <a:lnSpc>
                <a:spcPct val="80000"/>
              </a:lnSpc>
              <a:defRPr sz="4000"/>
            </a:lvl1pPr>
          </a:lstStyle>
          <a:p>
            <a:r>
              <a:rPr lang="en-US"/>
              <a:t>CLICK TO EDIT MASTER TITLE STYLE</a:t>
            </a:r>
          </a:p>
        </p:txBody>
      </p:sp>
      <p:sp>
        <p:nvSpPr>
          <p:cNvPr id="18"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3677485266"/>
      </p:ext>
    </p:extLst>
  </p:cSld>
  <p:clrMapOvr>
    <a:masterClrMapping/>
  </p:clrMapOvr>
  <p:extLst mod="1">
    <p:ext uri="{DCECCB84-F9BA-43D5-87BE-67443E8EF086}">
      <p15:sldGuideLst xmlns:p15="http://schemas.microsoft.com/office/powerpoint/2012/main">
        <p15:guide id="1" pos="3840">
          <p15:clr>
            <a:srgbClr val="FBAE40"/>
          </p15:clr>
        </p15:guide>
        <p15:guide id="2" orient="horz" pos="4156">
          <p15:clr>
            <a:srgbClr val="FBAE40"/>
          </p15:clr>
        </p15:guide>
        <p15:guide id="3" pos="3940">
          <p15:clr>
            <a:srgbClr val="FBAE40"/>
          </p15:clr>
        </p15:guide>
        <p15:guide id="4" orient="horz" pos="23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152-0535-2C4E-B64A-F1363EBC93EB}"/>
              </a:ext>
            </a:extLst>
          </p:cNvPr>
          <p:cNvSpPr>
            <a:spLocks noGrp="1"/>
          </p:cNvSpPr>
          <p:nvPr>
            <p:ph type="title" hasCustomPrompt="1"/>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D1E73AA9-2314-5744-A265-251AC0D3CF1B}"/>
              </a:ext>
            </a:extLst>
          </p:cNvPr>
          <p:cNvSpPr>
            <a:spLocks noGrp="1"/>
          </p:cNvSpPr>
          <p:nvPr>
            <p:ph type="sldNum" sz="quarter" idx="10"/>
          </p:nvPr>
        </p:nvSpPr>
        <p:spPr/>
        <p:txBody>
          <a:bodyPr/>
          <a:lstStyle/>
          <a:p>
            <a:fld id="{0D03E1BA-4E8B-4FE6-B973-ABE274ACFB99}" type="slidenum">
              <a:rPr lang="en-US" smtClean="0"/>
              <a:pPr/>
              <a:t>‹#›</a:t>
            </a:fld>
            <a:endParaRPr lang="en-US"/>
          </a:p>
        </p:txBody>
      </p:sp>
      <p:sp>
        <p:nvSpPr>
          <p:cNvPr id="4" name="Content Placeholder 2">
            <a:extLst>
              <a:ext uri="{FF2B5EF4-FFF2-40B4-BE49-F238E27FC236}">
                <a16:creationId xmlns:a16="http://schemas.microsoft.com/office/drawing/2014/main" id="{D1F0A8A3-3D38-D241-A654-2633CFA9E2E0}"/>
              </a:ext>
            </a:extLst>
          </p:cNvPr>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5" name="Content Placeholder 2">
            <a:extLst>
              <a:ext uri="{FF2B5EF4-FFF2-40B4-BE49-F238E27FC236}">
                <a16:creationId xmlns:a16="http://schemas.microsoft.com/office/drawing/2014/main" id="{750CF3CF-AAF8-444C-87E5-D72B27800E9D}"/>
              </a:ext>
            </a:extLst>
          </p:cNvPr>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sp>
        <p:nvSpPr>
          <p:cNvPr id="6" name="TextBox 5">
            <a:extLst>
              <a:ext uri="{FF2B5EF4-FFF2-40B4-BE49-F238E27FC236}">
                <a16:creationId xmlns:a16="http://schemas.microsoft.com/office/drawing/2014/main" id="{A6246A0D-51B6-5A45-9FF1-B4549922C668}"/>
              </a:ext>
            </a:extLst>
          </p:cNvPr>
          <p:cNvSpPr txBox="1"/>
          <p:nvPr userDrawn="1"/>
        </p:nvSpPr>
        <p:spPr>
          <a:xfrm>
            <a:off x="8896043" y="1246637"/>
            <a:ext cx="2878035" cy="396240"/>
          </a:xfrm>
          <a:prstGeom prst="rect">
            <a:avLst/>
          </a:prstGeom>
        </p:spPr>
        <p:txBody>
          <a:bodyPr vert="horz" wrap="square" lIns="0" tIns="0" rIns="0" bIns="0" rtlCol="0" anchor="b">
            <a:normAutofit/>
          </a:bodyPr>
          <a:lstStyle/>
          <a:p>
            <a:pPr algn="r"/>
            <a:r>
              <a:rPr lang="en-US" sz="1100" dirty="0">
                <a:latin typeface="+mj-lt"/>
              </a:rPr>
              <a:t>Visit us </a:t>
            </a:r>
            <a:r>
              <a:rPr lang="en-US" sz="1100" dirty="0">
                <a:solidFill>
                  <a:srgbClr val="FF0000"/>
                </a:solidFill>
                <a:latin typeface="+mj-lt"/>
              </a:rPr>
              <a:t>@ </a:t>
            </a:r>
            <a:r>
              <a:rPr lang="en-US" sz="1100" u="sng" dirty="0">
                <a:solidFill>
                  <a:srgbClr val="FF0000"/>
                </a:solidFill>
                <a:latin typeface="+mj-lt"/>
              </a:rPr>
              <a:t>Latvia.Accenture.lv</a:t>
            </a:r>
          </a:p>
        </p:txBody>
      </p:sp>
      <p:cxnSp>
        <p:nvCxnSpPr>
          <p:cNvPr id="7" name="Straight Connector 6">
            <a:extLst>
              <a:ext uri="{FF2B5EF4-FFF2-40B4-BE49-F238E27FC236}">
                <a16:creationId xmlns:a16="http://schemas.microsoft.com/office/drawing/2014/main" id="{50B8D597-A23A-654A-87BC-1948DAE04E6B}"/>
              </a:ext>
            </a:extLst>
          </p:cNvPr>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3069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442912" y="368300"/>
            <a:ext cx="7602183" cy="1030357"/>
          </a:xfrm>
          <a:prstGeom prst="rect">
            <a:avLst/>
          </a:prstGeom>
        </p:spPr>
        <p:txBody>
          <a:bodyPr/>
          <a:lstStyle/>
          <a:p>
            <a:r>
              <a:rPr lang="en-US" dirty="0"/>
              <a:t>CLICK TO EDIT MASTER TITLE STYLE</a:t>
            </a:r>
          </a:p>
        </p:txBody>
      </p:sp>
      <p:sp>
        <p:nvSpPr>
          <p:cNvPr id="11"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600" b="0" baseline="0">
                <a:latin typeface="+mj-lt"/>
              </a:defRPr>
            </a:lvl1pPr>
          </a:lstStyle>
          <a:p>
            <a:pPr lvl="0"/>
            <a:r>
              <a:rPr lang="en-US"/>
              <a:t>Some text</a:t>
            </a:r>
          </a:p>
        </p:txBody>
      </p:sp>
      <p:sp>
        <p:nvSpPr>
          <p:cNvPr id="14" name="Content Placeholder 2"/>
          <p:cNvSpPr>
            <a:spLocks noGrp="1"/>
          </p:cNvSpPr>
          <p:nvPr>
            <p:ph idx="14" hasCustomPrompt="1"/>
          </p:nvPr>
        </p:nvSpPr>
        <p:spPr>
          <a:xfrm>
            <a:off x="4540158"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cxnSp>
        <p:nvCxnSpPr>
          <p:cNvPr id="15" name="Straight Connector 14"/>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2919969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5DFC6-D87B-4EA2-920D-72AC95D58B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35BFEA-0A9F-443D-A6F2-73947434DF5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B41E54-2217-4AD3-84CE-CB40992FB15E}"/>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93A7B738-F05F-4BF5-B55D-FD8AA61C4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66977-6B7B-4DD7-9E6A-64175F44E8E1}"/>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8207336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2912" y="368300"/>
            <a:ext cx="7574887" cy="1005157"/>
          </a:xfrm>
        </p:spPr>
        <p:txBody>
          <a:bodyPr>
            <a:normAutofit/>
          </a:bodyPr>
          <a:lstStyle>
            <a:lvl1pPr>
              <a:defRPr sz="4000"/>
            </a:lvl1pPr>
          </a:lstStyle>
          <a:p>
            <a:r>
              <a:rPr lang="en-US"/>
              <a:t>CLICK TO EDIT MASTER TITLE STYLE</a:t>
            </a:r>
          </a:p>
        </p:txBody>
      </p:sp>
      <p:sp>
        <p:nvSpPr>
          <p:cNvPr id="3" name="Content Placeholder 2"/>
          <p:cNvSpPr>
            <a:spLocks noGrp="1"/>
          </p:cNvSpPr>
          <p:nvPr>
            <p:ph idx="1" hasCustomPrompt="1"/>
          </p:nvPr>
        </p:nvSpPr>
        <p:spPr>
          <a:xfrm>
            <a:off x="425680" y="1983556"/>
            <a:ext cx="3340203" cy="386666"/>
          </a:xfrm>
        </p:spPr>
        <p:txBody>
          <a:bodyPr lIns="0" tIns="0" rIns="0" bIns="0"/>
          <a:lstStyle>
            <a:lvl1pPr marL="0" indent="0">
              <a:spcBef>
                <a:spcPts val="0"/>
              </a:spcBef>
              <a:buNone/>
              <a:defRPr sz="1400" b="0" baseline="0">
                <a:solidFill>
                  <a:schemeClr val="tx1"/>
                </a:solidFill>
                <a:latin typeface="+mj-lt"/>
              </a:defRPr>
            </a:lvl1pPr>
          </a:lstStyle>
          <a:p>
            <a:pPr lvl="0"/>
            <a:r>
              <a:rPr lang="en-US"/>
              <a:t>TITLE</a:t>
            </a:r>
          </a:p>
          <a:p>
            <a:pPr lvl="0"/>
            <a:endParaRPr lang="en-US"/>
          </a:p>
        </p:txBody>
      </p:sp>
      <p:sp>
        <p:nvSpPr>
          <p:cNvPr id="12" name="Content Placeholder 2"/>
          <p:cNvSpPr>
            <a:spLocks noGrp="1"/>
          </p:cNvSpPr>
          <p:nvPr>
            <p:ph idx="14" hasCustomPrompt="1"/>
          </p:nvPr>
        </p:nvSpPr>
        <p:spPr>
          <a:xfrm>
            <a:off x="8437314" y="1981899"/>
            <a:ext cx="3336763" cy="388323"/>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14" name="Content Placeholder 2"/>
          <p:cNvSpPr>
            <a:spLocks noGrp="1"/>
          </p:cNvSpPr>
          <p:nvPr>
            <p:ph idx="15" hasCustomPrompt="1"/>
          </p:nvPr>
        </p:nvSpPr>
        <p:spPr>
          <a:xfrm>
            <a:off x="4430798" y="2005963"/>
            <a:ext cx="3341602" cy="364259"/>
          </a:xfrm>
        </p:spPr>
        <p:txBody>
          <a:bodyPr lIns="0" tIns="0" rIns="0" bIns="0"/>
          <a:lstStyle>
            <a:lvl1pPr marL="0" indent="0">
              <a:spcBef>
                <a:spcPts val="0"/>
              </a:spcBef>
              <a:buNone/>
              <a:defRPr sz="1400" b="0" baseline="0">
                <a:solidFill>
                  <a:schemeClr val="tx1"/>
                </a:solidFill>
                <a:latin typeface="+mj-lt"/>
              </a:defRPr>
            </a:lvl1pPr>
          </a:lstStyle>
          <a:p>
            <a:pPr lvl="0"/>
            <a:r>
              <a:rPr lang="en-US"/>
              <a:t>SOME TEXT</a:t>
            </a:r>
          </a:p>
        </p:txBody>
      </p:sp>
      <p:sp>
        <p:nvSpPr>
          <p:cNvPr id="5" name="TextBox 4"/>
          <p:cNvSpPr txBox="1"/>
          <p:nvPr userDrawn="1"/>
        </p:nvSpPr>
        <p:spPr>
          <a:xfrm>
            <a:off x="424981" y="2574758"/>
            <a:ext cx="3340203" cy="914400"/>
          </a:xfrm>
          <a:prstGeom prst="rect">
            <a:avLst/>
          </a:prstGeom>
        </p:spPr>
        <p:txBody>
          <a:bodyPr vert="horz" wrap="none" lIns="0" tIns="0" rIns="0" bIns="0" rtlCol="0" anchor="t">
            <a:normAutofit/>
          </a:bodyPr>
          <a:lstStyle/>
          <a:p>
            <a:endParaRPr lang="en-US"/>
          </a:p>
        </p:txBody>
      </p:sp>
      <p:sp>
        <p:nvSpPr>
          <p:cNvPr id="24" name="Content Placeholder 2"/>
          <p:cNvSpPr>
            <a:spLocks noGrp="1"/>
          </p:cNvSpPr>
          <p:nvPr>
            <p:ph idx="16" hasCustomPrompt="1"/>
          </p:nvPr>
        </p:nvSpPr>
        <p:spPr>
          <a:xfrm>
            <a:off x="424980" y="2399840"/>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5" name="Content Placeholder 2"/>
          <p:cNvSpPr>
            <a:spLocks noGrp="1"/>
          </p:cNvSpPr>
          <p:nvPr>
            <p:ph idx="17" hasCustomPrompt="1"/>
          </p:nvPr>
        </p:nvSpPr>
        <p:spPr>
          <a:xfrm>
            <a:off x="4432197" y="2394285"/>
            <a:ext cx="3340203" cy="3716426"/>
          </a:xfrm>
        </p:spPr>
        <p:txBody>
          <a:bodyPr lIns="0" tIns="0" rIns="0" bIns="0"/>
          <a:lstStyle>
            <a:lvl1pPr marL="0" indent="0">
              <a:spcBef>
                <a:spcPts val="0"/>
              </a:spcBef>
              <a:buNone/>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26" name="Content Placeholder 2"/>
          <p:cNvSpPr>
            <a:spLocks noGrp="1"/>
          </p:cNvSpPr>
          <p:nvPr>
            <p:ph idx="18" hasCustomPrompt="1"/>
          </p:nvPr>
        </p:nvSpPr>
        <p:spPr>
          <a:xfrm>
            <a:off x="8437314" y="2394285"/>
            <a:ext cx="3340203" cy="3716426"/>
          </a:xfrm>
        </p:spPr>
        <p:txBody>
          <a:bodyPr lIns="0" tIns="0" rIns="0" bIns="0"/>
          <a:lstStyle>
            <a:lvl1pPr marL="0" marR="0" indent="0" algn="l" defTabSz="914400" rtl="0" eaLnBrk="1" fontAlgn="auto" latinLnBrk="0" hangingPunct="1">
              <a:lnSpc>
                <a:spcPct val="100000"/>
              </a:lnSpc>
              <a:spcBef>
                <a:spcPts val="0"/>
              </a:spcBef>
              <a:spcAft>
                <a:spcPts val="0"/>
              </a:spcAft>
              <a:buClrTx/>
              <a:buSzTx/>
              <a:buFontTx/>
              <a:buNone/>
              <a:tabLst/>
              <a:defRPr lang="en-US" sz="1400" b="0" i="0" smtClean="0">
                <a:effectLst/>
                <a:latin typeface="Arial" charset="0"/>
                <a:ea typeface="Arial" charset="0"/>
                <a:cs typeface="Arial" charset="0"/>
              </a:defRPr>
            </a:lvl1pPr>
          </a:lstStyle>
          <a:p>
            <a:r>
              <a:rPr lang="en-US">
                <a:latin typeface="+mj-lt"/>
              </a:rPr>
              <a:t>Text: </a:t>
            </a:r>
            <a:r>
              <a:rPr lang="en-US"/>
              <a:t>Client is Finnish public government organization in charge of data sensitive cases workflow management. </a:t>
            </a:r>
          </a:p>
        </p:txBody>
      </p:sp>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758271794"/>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1">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16" name="Content Placeholder 2"/>
          <p:cNvSpPr>
            <a:spLocks noGrp="1"/>
          </p:cNvSpPr>
          <p:nvPr>
            <p:ph idx="1" hasCustomPrompt="1"/>
          </p:nvPr>
        </p:nvSpPr>
        <p:spPr>
          <a:xfrm>
            <a:off x="43688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7" name="Content Placeholder 2"/>
          <p:cNvSpPr>
            <a:spLocks noGrp="1"/>
          </p:cNvSpPr>
          <p:nvPr>
            <p:ph idx="14" hasCustomPrompt="1"/>
          </p:nvPr>
        </p:nvSpPr>
        <p:spPr>
          <a:xfrm>
            <a:off x="4442365"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0" name="Content Placeholder 2">
            <a:extLst>
              <a:ext uri="{FF2B5EF4-FFF2-40B4-BE49-F238E27FC236}">
                <a16:creationId xmlns:a16="http://schemas.microsoft.com/office/drawing/2014/main" id="{E0C80F9A-5FC1-47D9-90EC-4478A4191562}"/>
              </a:ext>
            </a:extLst>
          </p:cNvPr>
          <p:cNvSpPr>
            <a:spLocks noGrp="1"/>
          </p:cNvSpPr>
          <p:nvPr>
            <p:ph idx="15" hasCustomPrompt="1"/>
          </p:nvPr>
        </p:nvSpPr>
        <p:spPr>
          <a:xfrm>
            <a:off x="8447850" y="1983555"/>
            <a:ext cx="332622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2" name="TextBox 1"/>
          <p:cNvSpPr txBox="1"/>
          <p:nvPr userDrawn="1"/>
        </p:nvSpPr>
        <p:spPr>
          <a:xfrm>
            <a:off x="2692958" y="6546501"/>
            <a:ext cx="914400" cy="914400"/>
          </a:xfrm>
          <a:prstGeom prst="rect">
            <a:avLst/>
          </a:prstGeom>
        </p:spPr>
        <p:txBody>
          <a:bodyPr vert="horz" wrap="none" lIns="0" tIns="0" rIns="0" bIns="0" rtlCol="0" anchor="t">
            <a:normAutofit/>
          </a:bodyPr>
          <a:lstStyle/>
          <a:p>
            <a:endParaRPr lang="en-US"/>
          </a:p>
        </p:txBody>
      </p:sp>
      <p:sp>
        <p:nvSpPr>
          <p:cNvPr id="3" name="TextBox 2"/>
          <p:cNvSpPr txBox="1"/>
          <p:nvPr userDrawn="1"/>
        </p:nvSpPr>
        <p:spPr>
          <a:xfrm>
            <a:off x="512466" y="6546501"/>
            <a:ext cx="914400" cy="914400"/>
          </a:xfrm>
          <a:prstGeom prst="rect">
            <a:avLst/>
          </a:prstGeom>
        </p:spPr>
        <p:txBody>
          <a:bodyPr vert="horz" wrap="none" lIns="0" tIns="0" rIns="0" bIns="0" rtlCol="0" anchor="t">
            <a:normAutofit/>
          </a:bodyPr>
          <a:lstStyle/>
          <a:p>
            <a:endParaRPr lang="en-US"/>
          </a:p>
        </p:txBody>
      </p:sp>
      <p:sp>
        <p:nvSpPr>
          <p:cNvPr id="4" name="TextBox 3"/>
          <p:cNvSpPr txBox="1"/>
          <p:nvPr userDrawn="1"/>
        </p:nvSpPr>
        <p:spPr>
          <a:xfrm>
            <a:off x="2607547" y="6531429"/>
            <a:ext cx="914400" cy="914400"/>
          </a:xfrm>
          <a:prstGeom prst="rect">
            <a:avLst/>
          </a:prstGeom>
        </p:spPr>
        <p:txBody>
          <a:bodyPr vert="horz" wrap="none" lIns="0" tIns="0" rIns="0" bIns="0" rtlCol="0" anchor="t">
            <a:normAutofit/>
          </a:bodyPr>
          <a:lstStyle/>
          <a:p>
            <a:endParaRPr lang="en-US"/>
          </a:p>
        </p:txBody>
      </p:sp>
      <p:sp>
        <p:nvSpPr>
          <p:cNvPr id="6" name="TextBox 5"/>
          <p:cNvSpPr txBox="1"/>
          <p:nvPr userDrawn="1"/>
        </p:nvSpPr>
        <p:spPr>
          <a:xfrm>
            <a:off x="1999622" y="6526404"/>
            <a:ext cx="914400" cy="914400"/>
          </a:xfrm>
          <a:prstGeom prst="rect">
            <a:avLst/>
          </a:prstGeom>
        </p:spPr>
        <p:txBody>
          <a:bodyPr vert="horz" wrap="none" lIns="0" tIns="0" rIns="0" bIns="0" rtlCol="0" anchor="t">
            <a:normAutofit/>
          </a:bodyPr>
          <a:lstStyle/>
          <a:p>
            <a:endParaRPr lang="en-US"/>
          </a:p>
        </p:txBody>
      </p:sp>
      <p:sp>
        <p:nvSpPr>
          <p:cNvPr id="7" name="TextBox 6"/>
          <p:cNvSpPr txBox="1"/>
          <p:nvPr userDrawn="1"/>
        </p:nvSpPr>
        <p:spPr>
          <a:xfrm>
            <a:off x="1838848" y="6541477"/>
            <a:ext cx="914400" cy="914400"/>
          </a:xfrm>
          <a:prstGeom prst="rect">
            <a:avLst/>
          </a:prstGeom>
        </p:spPr>
        <p:txBody>
          <a:bodyPr vert="horz" wrap="none" lIns="0" tIns="0" rIns="0" bIns="0" rtlCol="0" anchor="t">
            <a:normAutofit/>
          </a:bodyPr>
          <a:lstStyle/>
          <a:p>
            <a:endParaRPr lang="en-US"/>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89280046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0" name="Content Placeholder 2"/>
          <p:cNvSpPr>
            <a:spLocks noGrp="1"/>
          </p:cNvSpPr>
          <p:nvPr>
            <p:ph idx="13" hasCustomPrompt="1"/>
          </p:nvPr>
        </p:nvSpPr>
        <p:spPr>
          <a:xfrm>
            <a:off x="8907919"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11" name="Straight Connector 10"/>
          <p:cNvCxnSpPr/>
          <p:nvPr userDrawn="1"/>
        </p:nvCxnSpPr>
        <p:spPr>
          <a:xfrm>
            <a:off x="8907920"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2"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43591813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7" name="Content Placeholder 2"/>
          <p:cNvSpPr>
            <a:spLocks noGrp="1"/>
          </p:cNvSpPr>
          <p:nvPr>
            <p:ph idx="1"/>
          </p:nvPr>
        </p:nvSpPr>
        <p:spPr>
          <a:xfrm>
            <a:off x="436880" y="1983556"/>
            <a:ext cx="7608216" cy="4068452"/>
          </a:xfrm>
          <a:prstGeom prst="rect">
            <a:avLst/>
          </a:prstGeom>
        </p:spPr>
        <p:txBody>
          <a:bodyPr/>
          <a:lstStyle>
            <a:lvl1pPr marL="0" indent="0">
              <a:spcBef>
                <a:spcPts val="0"/>
              </a:spcBef>
              <a:buNone/>
              <a:defRPr sz="1400"/>
            </a:lvl1pPr>
            <a:lvl2pPr>
              <a:spcBef>
                <a:spcPts val="0"/>
              </a:spcBef>
              <a:defRPr/>
            </a:lvl2pPr>
            <a:lvl3pPr>
              <a:spcBef>
                <a:spcPts val="0"/>
              </a:spcBef>
              <a:defRPr/>
            </a:lvl3pPr>
            <a:lvl4pPr>
              <a:spcBef>
                <a:spcPts val="0"/>
              </a:spcBef>
              <a:defRPr/>
            </a:lvl4pPr>
            <a:lvl5pPr>
              <a:spcBef>
                <a:spcPts val="0"/>
              </a:spcBef>
              <a:defRPr/>
            </a:lvl5pPr>
          </a:lstStyle>
          <a:p>
            <a:pPr lvl="0"/>
            <a:r>
              <a:rPr lang="en-US"/>
              <a:t>Edit Master text styles</a:t>
            </a:r>
          </a:p>
        </p:txBody>
      </p:sp>
      <p:sp>
        <p:nvSpPr>
          <p:cNvPr id="11" name="Title 5">
            <a:extLst>
              <a:ext uri="{FF2B5EF4-FFF2-40B4-BE49-F238E27FC236}">
                <a16:creationId xmlns:a16="http://schemas.microsoft.com/office/drawing/2014/main" id="{6F50C221-C5BF-4195-812B-6187E5AA6B2B}"/>
              </a:ext>
            </a:extLst>
          </p:cNvPr>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1737295172"/>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36880"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1" name="Content Placeholder 2"/>
          <p:cNvSpPr>
            <a:spLocks noGrp="1"/>
          </p:cNvSpPr>
          <p:nvPr>
            <p:ph idx="14" hasCustomPrompt="1"/>
          </p:nvPr>
        </p:nvSpPr>
        <p:spPr>
          <a:xfrm>
            <a:off x="4539941" y="1983555"/>
            <a:ext cx="3504938"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6"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895343271"/>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42912" y="368300"/>
            <a:ext cx="7602183" cy="1030357"/>
          </a:xfrm>
          <a:prstGeom prst="rect">
            <a:avLst/>
          </a:prstGeom>
        </p:spPr>
        <p:txBody>
          <a:bodyPr/>
          <a:lstStyle/>
          <a:p>
            <a:r>
              <a:rPr lang="en-US"/>
              <a:t>CLICK TO EDIT MASTER TITLE STYLE</a:t>
            </a:r>
          </a:p>
        </p:txBody>
      </p:sp>
      <p:sp>
        <p:nvSpPr>
          <p:cNvPr id="9" name="Content Placeholder 2"/>
          <p:cNvSpPr>
            <a:spLocks noGrp="1"/>
          </p:cNvSpPr>
          <p:nvPr>
            <p:ph idx="1" hasCustomPrompt="1"/>
          </p:nvPr>
        </p:nvSpPr>
        <p:spPr>
          <a:xfrm>
            <a:off x="44164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3" name="Content Placeholder 2"/>
          <p:cNvSpPr>
            <a:spLocks noGrp="1"/>
          </p:cNvSpPr>
          <p:nvPr>
            <p:ph idx="14" hasCustomPrompt="1"/>
          </p:nvPr>
        </p:nvSpPr>
        <p:spPr>
          <a:xfrm>
            <a:off x="5748937"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14" name="Content Placeholder 2"/>
          <p:cNvSpPr>
            <a:spLocks noGrp="1"/>
          </p:cNvSpPr>
          <p:nvPr>
            <p:ph idx="15" hasCustomPrompt="1"/>
          </p:nvPr>
        </p:nvSpPr>
        <p:spPr>
          <a:xfrm>
            <a:off x="3095292" y="1983555"/>
            <a:ext cx="2300926" cy="4110303"/>
          </a:xfrm>
          <a:prstGeom prst="rect">
            <a:avLst/>
          </a:prstGeom>
        </p:spPr>
        <p:txBody>
          <a:bodyPr lIns="0" tIns="0" rIns="0" bIns="0"/>
          <a:lstStyle>
            <a:lvl1pPr marL="0" indent="0">
              <a:spcBef>
                <a:spcPts val="0"/>
              </a:spcBef>
              <a:buNone/>
              <a:defRPr sz="1400" b="0" baseline="0">
                <a:solidFill>
                  <a:schemeClr val="tx1"/>
                </a:solidFill>
                <a:latin typeface="+mn-lt"/>
              </a:defRPr>
            </a:lvl1pPr>
          </a:lstStyle>
          <a:p>
            <a:pPr lvl="0"/>
            <a:r>
              <a:rPr lang="en-US"/>
              <a:t>Some text</a:t>
            </a:r>
          </a:p>
        </p:txBody>
      </p:sp>
      <p:sp>
        <p:nvSpPr>
          <p:cNvPr id="7"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22624868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ean">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7" name="Content Placeholder 2"/>
          <p:cNvSpPr>
            <a:spLocks noGrp="1"/>
          </p:cNvSpPr>
          <p:nvPr>
            <p:ph idx="13" hasCustomPrompt="1"/>
          </p:nvPr>
        </p:nvSpPr>
        <p:spPr>
          <a:xfrm>
            <a:off x="8907918" y="1983556"/>
            <a:ext cx="2866159" cy="4110303"/>
          </a:xfrm>
          <a:prstGeom prst="rect">
            <a:avLst/>
          </a:prstGeom>
        </p:spPr>
        <p:txBody>
          <a:bodyPr lIns="0" tIns="0" rIns="0" bIns="0"/>
          <a:lstStyle>
            <a:lvl1pPr marL="0" indent="0">
              <a:spcBef>
                <a:spcPts val="0"/>
              </a:spcBef>
              <a:buNone/>
              <a:defRPr sz="1400" b="0" baseline="0">
                <a:latin typeface="+mj-lt"/>
              </a:defRPr>
            </a:lvl1pPr>
          </a:lstStyle>
          <a:p>
            <a:pPr lvl="0"/>
            <a:r>
              <a:rPr lang="en-US"/>
              <a:t>Some text</a:t>
            </a:r>
          </a:p>
        </p:txBody>
      </p:sp>
      <p:cxnSp>
        <p:nvCxnSpPr>
          <p:cNvPr id="8" name="Straight Connector 7"/>
          <p:cNvCxnSpPr/>
          <p:nvPr userDrawn="1"/>
        </p:nvCxnSpPr>
        <p:spPr>
          <a:xfrm>
            <a:off x="8907919" y="1737360"/>
            <a:ext cx="286615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userDrawn="1"/>
        </p:nvSpPr>
        <p:spPr>
          <a:xfrm>
            <a:off x="524435" y="6481482"/>
            <a:ext cx="914400" cy="914400"/>
          </a:xfrm>
          <a:prstGeom prst="rect">
            <a:avLst/>
          </a:prstGeom>
        </p:spPr>
        <p:txBody>
          <a:bodyPr vert="horz" wrap="none" lIns="0" tIns="0" rIns="0" bIns="0" rtlCol="0" anchor="t">
            <a:normAutofit/>
          </a:bodyPr>
          <a:lstStyle/>
          <a:p>
            <a:endParaRPr lang="en-US"/>
          </a:p>
        </p:txBody>
      </p:sp>
      <p:sp>
        <p:nvSpPr>
          <p:cNvPr id="9"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98847641"/>
      </p:ext>
    </p:extLst>
  </p:cSld>
  <p:clrMapOvr>
    <a:masterClrMapping/>
  </p:clrMapOvr>
  <p:extLst mod="1">
    <p:ext uri="{DCECCB84-F9BA-43D5-87BE-67443E8EF086}">
      <p15:sldGuideLst xmlns:p15="http://schemas.microsoft.com/office/powerpoint/2012/main">
        <p15:guide id="1" orient="horz" pos="415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36880" y="368300"/>
            <a:ext cx="7608216" cy="1030357"/>
          </a:xfrm>
          <a:prstGeom prst="rect">
            <a:avLst/>
          </a:prstGeom>
        </p:spPr>
        <p:txBody>
          <a:bodyPr/>
          <a:lstStyle/>
          <a:p>
            <a:r>
              <a:rPr lang="en-US"/>
              <a:t>CLICK TO EDIT MASTER TITLE STYLE</a:t>
            </a:r>
          </a:p>
        </p:txBody>
      </p:sp>
      <p:sp>
        <p:nvSpPr>
          <p:cNvPr id="2" name="TextBox 1"/>
          <p:cNvSpPr txBox="1"/>
          <p:nvPr userDrawn="1"/>
        </p:nvSpPr>
        <p:spPr>
          <a:xfrm>
            <a:off x="1156447" y="6602506"/>
            <a:ext cx="914400" cy="914400"/>
          </a:xfrm>
          <a:prstGeom prst="rect">
            <a:avLst/>
          </a:prstGeom>
        </p:spPr>
        <p:txBody>
          <a:bodyPr vert="horz" wrap="none" lIns="0" tIns="0" rIns="0" bIns="0" rtlCol="0" anchor="t">
            <a:normAutofit/>
          </a:bodyPr>
          <a:lstStyle/>
          <a:p>
            <a:endParaRPr lang="en-US"/>
          </a:p>
        </p:txBody>
      </p:sp>
      <p:sp>
        <p:nvSpPr>
          <p:cNvPr id="5"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045109197"/>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1 + 1 columns">
    <p:spTree>
      <p:nvGrpSpPr>
        <p:cNvPr id="1" name=""/>
        <p:cNvGrpSpPr/>
        <p:nvPr/>
      </p:nvGrpSpPr>
      <p:grpSpPr>
        <a:xfrm>
          <a:off x="0" y="0"/>
          <a:ext cx="0" cy="0"/>
          <a:chOff x="0" y="0"/>
          <a:chExt cx="0" cy="0"/>
        </a:xfrm>
      </p:grpSpPr>
      <p:sp>
        <p:nvSpPr>
          <p:cNvPr id="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Tree>
    <p:extLst>
      <p:ext uri="{BB962C8B-B14F-4D97-AF65-F5344CB8AC3E}">
        <p14:creationId xmlns:p14="http://schemas.microsoft.com/office/powerpoint/2010/main" val="458130126"/>
      </p:ext>
    </p:extLst>
  </p:cSld>
  <p:clrMapOvr>
    <a:masterClrMapping/>
  </p:clrMapOvr>
  <p:extLst>
    <p:ext uri="{DCECCB84-F9BA-43D5-87BE-67443E8EF086}">
      <p15:sldGuideLst xmlns:p15="http://schemas.microsoft.com/office/powerpoint/2012/main">
        <p15:guide id="1" orient="horz" pos="415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Empty">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3701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A144A-4319-423E-BC49-B1F86F5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7D2656-B8B1-4F89-B265-CC5188EBDF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22023E-E1C1-4F00-A98F-38ACA82631D9}"/>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BF8DF367-CB45-4E76-92FC-7A81ADF3C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ECB8B7-5ED7-4A63-A98D-D9C0A4ECEAF6}"/>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21290285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1_Title Slid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1B326B9-DA42-4E59-8D1E-B937F0D428EA}"/>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C4201F90-926B-44AA-8C96-4077F8472472}"/>
              </a:ext>
            </a:extLst>
          </p:cNvPr>
          <p:cNvSpPr>
            <a:spLocks noGrp="1"/>
          </p:cNvSpPr>
          <p:nvPr>
            <p:ph idx="13" hasCustomPrompt="1"/>
          </p:nvPr>
        </p:nvSpPr>
        <p:spPr>
          <a:xfrm>
            <a:off x="425680" y="5585467"/>
            <a:ext cx="2866159" cy="1028693"/>
          </a:xfrm>
          <a:prstGeom prst="rect">
            <a:avLst/>
          </a:prstGeom>
        </p:spPr>
        <p:txBody>
          <a:bodyPr lIns="0" tIns="0" rIns="0" bIns="0"/>
          <a:lstStyle>
            <a:lvl1pPr marL="0" indent="0">
              <a:spcBef>
                <a:spcPts val="0"/>
              </a:spcBef>
              <a:buNone/>
              <a:defRPr sz="1400" b="0" baseline="0">
                <a:solidFill>
                  <a:schemeClr val="tx1"/>
                </a:solidFill>
                <a:latin typeface="+mj-lt"/>
              </a:defRPr>
            </a:lvl1pPr>
          </a:lstStyle>
          <a:p>
            <a:pPr lvl="0"/>
            <a:r>
              <a:rPr lang="en-US"/>
              <a:t>Name surname</a:t>
            </a:r>
          </a:p>
        </p:txBody>
      </p:sp>
      <p:sp>
        <p:nvSpPr>
          <p:cNvPr id="11" name="Rectangle 10">
            <a:extLst>
              <a:ext uri="{FF2B5EF4-FFF2-40B4-BE49-F238E27FC236}">
                <a16:creationId xmlns:a16="http://schemas.microsoft.com/office/drawing/2014/main" id="{4F64AE35-CF69-4FD2-BC3B-3DEF07627DBF}"/>
              </a:ext>
            </a:extLst>
          </p:cNvPr>
          <p:cNvSpPr/>
          <p:nvPr userDrawn="1"/>
        </p:nvSpPr>
        <p:spPr>
          <a:xfrm>
            <a:off x="425680" y="1885467"/>
            <a:ext cx="2120296" cy="861774"/>
          </a:xfrm>
          <a:prstGeom prst="rect">
            <a:avLst/>
          </a:prstGeom>
        </p:spPr>
        <p:txBody>
          <a:bodyPr lIns="0" tIns="0" rIns="0" bIns="0">
            <a:noAutofit/>
          </a:bodyPr>
          <a:lstStyle/>
          <a:p>
            <a:pPr lvl="0" algn="l">
              <a:lnSpc>
                <a:spcPct val="80000"/>
              </a:lnSpc>
            </a:pPr>
            <a:r>
              <a:rPr lang="en-US" sz="2600">
                <a:solidFill>
                  <a:schemeClr val="tx1"/>
                </a:solidFill>
                <a:latin typeface="+mj-lt"/>
              </a:rPr>
              <a:t>CONTACTS</a:t>
            </a:r>
          </a:p>
        </p:txBody>
      </p:sp>
      <p:sp>
        <p:nvSpPr>
          <p:cNvPr id="12" name="Title 3">
            <a:extLst>
              <a:ext uri="{FF2B5EF4-FFF2-40B4-BE49-F238E27FC236}">
                <a16:creationId xmlns:a16="http://schemas.microsoft.com/office/drawing/2014/main" id="{516AEE14-5C26-4C3B-A199-BDE1B9984CF7}"/>
              </a:ext>
            </a:extLst>
          </p:cNvPr>
          <p:cNvSpPr>
            <a:spLocks noGrp="1"/>
          </p:cNvSpPr>
          <p:nvPr>
            <p:ph type="title"/>
          </p:nvPr>
        </p:nvSpPr>
        <p:spPr>
          <a:xfrm>
            <a:off x="7345238" y="472712"/>
            <a:ext cx="4428840" cy="2453367"/>
          </a:xfrm>
          <a:prstGeom prst="rect">
            <a:avLst/>
          </a:prstGeom>
        </p:spPr>
        <p:txBody>
          <a:bodyPr>
            <a:normAutofit/>
          </a:bodyPr>
          <a:lstStyle>
            <a:lvl1pPr>
              <a:defRPr sz="3200">
                <a:solidFill>
                  <a:schemeClr val="bg1"/>
                </a:solidFill>
              </a:defRPr>
            </a:lvl1pPr>
          </a:lstStyle>
          <a:p>
            <a:r>
              <a:rPr lang="en-US"/>
              <a:t>Click to edit Master title style</a:t>
            </a:r>
          </a:p>
        </p:txBody>
      </p:sp>
      <p:pic>
        <p:nvPicPr>
          <p:cNvPr id="15" name="Picture 14"/>
          <p:cNvPicPr>
            <a:picLocks noChangeAspect="1"/>
          </p:cNvPicPr>
          <p:nvPr userDrawn="1"/>
        </p:nvPicPr>
        <p:blipFill>
          <a:blip r:embed="rId2"/>
          <a:stretch>
            <a:fillRect/>
          </a:stretch>
        </p:blipFill>
        <p:spPr>
          <a:xfrm>
            <a:off x="442913" y="287564"/>
            <a:ext cx="1922916" cy="766807"/>
          </a:xfrm>
          <a:prstGeom prst="rect">
            <a:avLst/>
          </a:prstGeom>
        </p:spPr>
      </p:pic>
    </p:spTree>
    <p:extLst>
      <p:ext uri="{BB962C8B-B14F-4D97-AF65-F5344CB8AC3E}">
        <p14:creationId xmlns:p14="http://schemas.microsoft.com/office/powerpoint/2010/main" val="1186670340"/>
      </p:ext>
    </p:extLst>
  </p:cSld>
  <p:clrMapOvr>
    <a:masterClrMapping/>
  </p:clrMapOvr>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5318394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ln/>
        </p:spPr>
        <p:txBody>
          <a:bodyPr/>
          <a:lstStyle>
            <a:lvl1pPr>
              <a:defRPr/>
            </a:lvl1pPr>
          </a:lstStyle>
          <a:p>
            <a:pPr>
              <a:defRPr/>
            </a:pPr>
            <a:endParaRPr lang="en-US"/>
          </a:p>
          <a:p>
            <a:pPr>
              <a:defRPr/>
            </a:pPr>
            <a:fld id="{AAAD9E3F-EB2E-44E8-88FB-090A19C4E3E9}" type="slidenum">
              <a:rPr lang="en-US"/>
              <a:pPr>
                <a:defRPr/>
              </a:pPr>
              <a:t>‹#›</a:t>
            </a:fld>
            <a:endParaRPr lang="en-US"/>
          </a:p>
        </p:txBody>
      </p:sp>
    </p:spTree>
    <p:extLst>
      <p:ext uri="{BB962C8B-B14F-4D97-AF65-F5344CB8AC3E}">
        <p14:creationId xmlns:p14="http://schemas.microsoft.com/office/powerpoint/2010/main" val="28031330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sldNum" sz="quarter" idx="10"/>
          </p:nvPr>
        </p:nvSpPr>
        <p:spPr>
          <a:ln/>
        </p:spPr>
        <p:txBody>
          <a:bodyPr/>
          <a:lstStyle>
            <a:lvl1pPr>
              <a:defRPr/>
            </a:lvl1pPr>
          </a:lstStyle>
          <a:p>
            <a:pPr>
              <a:defRPr/>
            </a:pPr>
            <a:endParaRPr lang="en-US"/>
          </a:p>
          <a:p>
            <a:pPr>
              <a:defRPr/>
            </a:pPr>
            <a:fld id="{F90ED3AC-85BE-4F52-AA9D-BFEC3708A2CC}" type="slidenum">
              <a:rPr lang="en-US"/>
              <a:pPr>
                <a:defRPr/>
              </a:pPr>
              <a:t>‹#›</a:t>
            </a:fld>
            <a:endParaRPr lang="en-US"/>
          </a:p>
        </p:txBody>
      </p:sp>
    </p:spTree>
    <p:extLst>
      <p:ext uri="{BB962C8B-B14F-4D97-AF65-F5344CB8AC3E}">
        <p14:creationId xmlns:p14="http://schemas.microsoft.com/office/powerpoint/2010/main" val="3328833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E01-0A6F-4F8B-8B68-B8F2D16E69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68D8B7-02F2-4D98-8725-C15B4CE365A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D5C4AC-BA05-4C99-A109-2EDADFAEE1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259FA4-838B-4785-A295-4FC83AED77F8}"/>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4AB7AEAC-4969-4D54-8042-948865A74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C0CC7B-72A1-4CE8-946C-3DE106CA8027}"/>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348151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7049E-F103-4AD5-A9D7-D147AD5E6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63CBC7-33CB-4835-B86A-6F079CA9AB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D4AA25-8183-4129-8577-BA0016165FF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4CDA98-DA06-43F2-90AA-0C746C402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2E284D7-8E26-48AF-8B09-A243EFF8800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290A70-1FB2-4EB1-AB49-DC7DECEF3E55}"/>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8" name="Footer Placeholder 7">
            <a:extLst>
              <a:ext uri="{FF2B5EF4-FFF2-40B4-BE49-F238E27FC236}">
                <a16:creationId xmlns:a16="http://schemas.microsoft.com/office/drawing/2014/main" id="{30A4F8B6-AD69-4949-B307-AE1AF4FBE9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374A52-CD6A-4FAA-AE8D-B94455739FC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706084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0226C-E5DF-4EC5-B6EE-EFEA67D056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446D29-73CB-4EEA-AC27-73A32BA8DD81}"/>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4" name="Footer Placeholder 3">
            <a:extLst>
              <a:ext uri="{FF2B5EF4-FFF2-40B4-BE49-F238E27FC236}">
                <a16:creationId xmlns:a16="http://schemas.microsoft.com/office/drawing/2014/main" id="{183A60C0-B8BB-40C8-95FD-3344F0024C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AFD725B-59E7-445F-AE27-A075CC19413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530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A9294B-5228-44D6-988A-B99171345796}"/>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3" name="Footer Placeholder 2">
            <a:extLst>
              <a:ext uri="{FF2B5EF4-FFF2-40B4-BE49-F238E27FC236}">
                <a16:creationId xmlns:a16="http://schemas.microsoft.com/office/drawing/2014/main" id="{F5400FF3-0A1F-452D-AFFC-C283B9F28B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F029A6-E510-4A80-9B70-24D3241931D0}"/>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250487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4C19-A513-44E2-B585-82118004F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2DE762-67A6-4AD3-A1F6-DA512F6EE0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29150C-3485-4666-AB8D-930E2247B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41F0A0-A297-410C-B0F1-46E7DE9CF547}"/>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052BFA24-10F3-4D53-A750-966B1AD30E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7B7438-3B84-4063-8829-1D66E85309F9}"/>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1634474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5CBF1-09ED-45D2-8DC6-2C2BCEAFE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A076A13-6C93-4E7B-913D-92E6324234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9CDCFE-0D46-4FE1-9A00-5FE677036C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72A4A3-A1AB-4CBD-958F-05EB8116C3B0}"/>
              </a:ext>
            </a:extLst>
          </p:cNvPr>
          <p:cNvSpPr>
            <a:spLocks noGrp="1"/>
          </p:cNvSpPr>
          <p:nvPr>
            <p:ph type="dt" sz="half" idx="10"/>
          </p:nvPr>
        </p:nvSpPr>
        <p:spPr/>
        <p:txBody>
          <a:bodyPr/>
          <a:lstStyle/>
          <a:p>
            <a:fld id="{137BD755-69A7-4110-BDA4-82857DA11B72}" type="datetimeFigureOut">
              <a:rPr lang="en-US" smtClean="0"/>
              <a:t>11/15/18</a:t>
            </a:fld>
            <a:endParaRPr lang="en-US"/>
          </a:p>
        </p:txBody>
      </p:sp>
      <p:sp>
        <p:nvSpPr>
          <p:cNvPr id="6" name="Footer Placeholder 5">
            <a:extLst>
              <a:ext uri="{FF2B5EF4-FFF2-40B4-BE49-F238E27FC236}">
                <a16:creationId xmlns:a16="http://schemas.microsoft.com/office/drawing/2014/main" id="{6BB249B6-D96B-4FE1-8DB4-55529B593D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023D7-891D-4114-B207-85FB7FC1E743}"/>
              </a:ext>
            </a:extLst>
          </p:cNvPr>
          <p:cNvSpPr>
            <a:spLocks noGrp="1"/>
          </p:cNvSpPr>
          <p:nvPr>
            <p:ph type="sldNum" sz="quarter" idx="12"/>
          </p:nvPr>
        </p:nvSpPr>
        <p:spPr/>
        <p:txBody>
          <a:bodyPr/>
          <a:lstStyle/>
          <a:p>
            <a:fld id="{14A02BEC-44A6-456F-A0D9-822A11258FAD}" type="slidenum">
              <a:rPr lang="en-US" smtClean="0"/>
              <a:t>‹#›</a:t>
            </a:fld>
            <a:endParaRPr lang="en-US"/>
          </a:p>
        </p:txBody>
      </p:sp>
    </p:spTree>
    <p:extLst>
      <p:ext uri="{BB962C8B-B14F-4D97-AF65-F5344CB8AC3E}">
        <p14:creationId xmlns:p14="http://schemas.microsoft.com/office/powerpoint/2010/main" val="3616438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image" Target="../media/image1.emf"/><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00CFDC-8FA2-4B35-9CBA-9E29590508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E5F0E3-50D1-4C16-BA72-0DAA7344C5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F6480-55D0-4C2A-9423-2A66769D70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7BD755-69A7-4110-BDA4-82857DA11B72}" type="datetimeFigureOut">
              <a:rPr lang="en-US" smtClean="0"/>
              <a:t>11/15/18</a:t>
            </a:fld>
            <a:endParaRPr lang="en-US"/>
          </a:p>
        </p:txBody>
      </p:sp>
      <p:sp>
        <p:nvSpPr>
          <p:cNvPr id="5" name="Footer Placeholder 4">
            <a:extLst>
              <a:ext uri="{FF2B5EF4-FFF2-40B4-BE49-F238E27FC236}">
                <a16:creationId xmlns:a16="http://schemas.microsoft.com/office/drawing/2014/main" id="{1FC451E3-D1E8-4361-9E8F-E2528DF7D2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D7B5D5-F397-4DBC-96B0-BA79B569E0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A02BEC-44A6-456F-A0D9-822A11258FAD}" type="slidenum">
              <a:rPr lang="en-US" smtClean="0"/>
              <a:t>‹#›</a:t>
            </a:fld>
            <a:endParaRPr lang="en-US"/>
          </a:p>
        </p:txBody>
      </p:sp>
    </p:spTree>
    <p:extLst>
      <p:ext uri="{BB962C8B-B14F-4D97-AF65-F5344CB8AC3E}">
        <p14:creationId xmlns:p14="http://schemas.microsoft.com/office/powerpoint/2010/main" val="51888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4"/>
          <a:stretch>
            <a:fillRect/>
          </a:stretch>
        </p:blipFill>
        <p:spPr>
          <a:xfrm>
            <a:off x="10481869" y="368300"/>
            <a:ext cx="1302144" cy="519260"/>
          </a:xfrm>
          <a:prstGeom prst="rect">
            <a:avLst/>
          </a:prstGeom>
        </p:spPr>
      </p:pic>
      <p:sp>
        <p:nvSpPr>
          <p:cNvPr id="13" name="Slide Number Placeholder 5"/>
          <p:cNvSpPr>
            <a:spLocks noGrp="1"/>
          </p:cNvSpPr>
          <p:nvPr>
            <p:ph type="sldNum" sz="quarter" idx="4"/>
          </p:nvPr>
        </p:nvSpPr>
        <p:spPr>
          <a:xfrm>
            <a:off x="9123643" y="6444157"/>
            <a:ext cx="2743200" cy="365125"/>
          </a:xfrm>
          <a:prstGeom prst="rect">
            <a:avLst/>
          </a:prstGeom>
          <a:ln>
            <a:noFill/>
          </a:ln>
        </p:spPr>
        <p:txBody>
          <a:bodyPr/>
          <a:lstStyle>
            <a:lvl1pPr algn="r">
              <a:defRPr sz="900">
                <a:solidFill>
                  <a:schemeClr val="bg1">
                    <a:lumMod val="65000"/>
                  </a:schemeClr>
                </a:solidFill>
              </a:defRPr>
            </a:lvl1pPr>
          </a:lstStyle>
          <a:p>
            <a:fld id="{0D03E1BA-4E8B-4FE6-B973-ABE274ACFB99}" type="slidenum">
              <a:rPr lang="en-US" smtClean="0"/>
              <a:pPr/>
              <a:t>‹#›</a:t>
            </a:fld>
            <a:endParaRPr lang="en-US"/>
          </a:p>
        </p:txBody>
      </p:sp>
      <p:sp>
        <p:nvSpPr>
          <p:cNvPr id="14" name="Rectangle 13">
            <a:extLst>
              <a:ext uri="{FF2B5EF4-FFF2-40B4-BE49-F238E27FC236}">
                <a16:creationId xmlns:a16="http://schemas.microsoft.com/office/drawing/2014/main" id="{9F9478C1-B6FA-4880-93EB-1F2739BEDC38}"/>
              </a:ext>
            </a:extLst>
          </p:cNvPr>
          <p:cNvSpPr/>
          <p:nvPr userDrawn="1"/>
        </p:nvSpPr>
        <p:spPr>
          <a:xfrm>
            <a:off x="425681" y="6444817"/>
            <a:ext cx="2353208" cy="230832"/>
          </a:xfrm>
          <a:prstGeom prst="rect">
            <a:avLst/>
          </a:prstGeom>
        </p:spPr>
        <p:txBody>
          <a:bodyPr wrap="none" lIns="0" rIns="0">
            <a:spAutoFit/>
          </a:bodyPr>
          <a:lstStyle/>
          <a:p>
            <a:r>
              <a:rPr lang="en-US" sz="900" dirty="0">
                <a:solidFill>
                  <a:schemeClr val="bg1">
                    <a:lumMod val="65000"/>
                  </a:schemeClr>
                </a:solidFill>
              </a:rPr>
              <a:t>Copyright 2018 Accenture. All rights reserved.</a:t>
            </a:r>
          </a:p>
        </p:txBody>
      </p:sp>
      <p:sp>
        <p:nvSpPr>
          <p:cNvPr id="9" name="Title Placeholder 1"/>
          <p:cNvSpPr>
            <a:spLocks noGrp="1"/>
          </p:cNvSpPr>
          <p:nvPr>
            <p:ph type="title"/>
          </p:nvPr>
        </p:nvSpPr>
        <p:spPr>
          <a:xfrm>
            <a:off x="409584" y="377177"/>
            <a:ext cx="7608216" cy="996280"/>
          </a:xfrm>
          <a:prstGeom prst="rect">
            <a:avLst/>
          </a:prstGeom>
        </p:spPr>
        <p:txBody>
          <a:bodyPr vert="horz" lIns="0" tIns="0" rIns="0" bIns="0" rtlCol="0" anchor="t">
            <a:normAutofit/>
          </a:bodyPr>
          <a:lstStyle/>
          <a:p>
            <a:r>
              <a:rPr lang="en-US"/>
              <a:t>HEADLINE</a:t>
            </a:r>
            <a:br>
              <a:rPr lang="en-US"/>
            </a:br>
            <a:endParaRPr lang="en-US"/>
          </a:p>
        </p:txBody>
      </p:sp>
      <p:sp>
        <p:nvSpPr>
          <p:cNvPr id="12" name="Text Placeholder 2"/>
          <p:cNvSpPr>
            <a:spLocks noGrp="1"/>
          </p:cNvSpPr>
          <p:nvPr>
            <p:ph type="body" idx="1"/>
          </p:nvPr>
        </p:nvSpPr>
        <p:spPr>
          <a:xfrm>
            <a:off x="436880" y="1941705"/>
            <a:ext cx="7608216" cy="4110303"/>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4"/>
            <a:r>
              <a:rPr lang="en-US"/>
              <a:t>Fifth level</a:t>
            </a:r>
          </a:p>
        </p:txBody>
      </p:sp>
    </p:spTree>
    <p:extLst>
      <p:ext uri="{BB962C8B-B14F-4D97-AF65-F5344CB8AC3E}">
        <p14:creationId xmlns:p14="http://schemas.microsoft.com/office/powerpoint/2010/main" val="32215985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sldNum="0" hdr="0" ftr="0" dt="0"/>
  <p:txStyles>
    <p:titleStyle>
      <a:lvl1pPr algn="l" defTabSz="914400" rtl="0" eaLnBrk="1" latinLnBrk="0" hangingPunct="1">
        <a:lnSpc>
          <a:spcPct val="80000"/>
        </a:lnSpc>
        <a:spcBef>
          <a:spcPct val="0"/>
        </a:spcBef>
        <a:buNone/>
        <a:defRPr sz="4000"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j-lt"/>
          <a:ea typeface="+mn-ea"/>
          <a:cs typeface="+mn-cs"/>
        </a:defRPr>
      </a:lvl1pPr>
      <a:lvl2pPr marL="457200" indent="0" algn="l" defTabSz="914400" rtl="0" eaLnBrk="1" latinLnBrk="0" hangingPunct="1">
        <a:lnSpc>
          <a:spcPct val="100000"/>
        </a:lnSpc>
        <a:spcBef>
          <a:spcPts val="0"/>
        </a:spcBef>
        <a:buFont typeface="Arial" panose="020B0604020202020204" pitchFamily="34" charset="0"/>
        <a:buNone/>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450"/>
        </a:spcAft>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156">
          <p15:clr>
            <a:srgbClr val="F26B43"/>
          </p15:clr>
        </p15:guide>
        <p15:guide id="2" pos="7423">
          <p15:clr>
            <a:srgbClr val="F26B43"/>
          </p15:clr>
        </p15:guide>
        <p15:guide id="3" pos="279">
          <p15:clr>
            <a:srgbClr val="F26B43"/>
          </p15:clr>
        </p15:guide>
        <p15:guide id="5" orient="horz" pos="2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0"/>
          <p:cNvSpPr>
            <a:spLocks noChangeArrowheads="1"/>
          </p:cNvSpPr>
          <p:nvPr/>
        </p:nvSpPr>
        <p:spPr bwMode="auto">
          <a:xfrm>
            <a:off x="5019676" y="5027614"/>
            <a:ext cx="4246563" cy="858837"/>
          </a:xfrm>
          <a:prstGeom prst="rect">
            <a:avLst/>
          </a:prstGeom>
          <a:noFill/>
          <a:ln w="9525">
            <a:noFill/>
            <a:miter lim="800000"/>
            <a:headEnd/>
            <a:tailEnd/>
          </a:ln>
        </p:spPr>
        <p:txBody>
          <a:bodyPr/>
          <a:lstStyle/>
          <a:p>
            <a:pPr marL="0" marR="0" lvl="0" indent="0" algn="l" defTabSz="914400" rtl="0" eaLnBrk="0" fontAlgn="auto" latinLnBrk="0" hangingPunct="0">
              <a:lnSpc>
                <a:spcPct val="100000"/>
              </a:lnSpc>
              <a:spcBef>
                <a:spcPct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Arial"/>
              <a:ea typeface="+mn-ea"/>
              <a:cs typeface="+mn-cs"/>
            </a:endParaRPr>
          </a:p>
        </p:txBody>
      </p:sp>
      <p:sp>
        <p:nvSpPr>
          <p:cNvPr id="2" name="Title 1">
            <a:extLst>
              <a:ext uri="{FF2B5EF4-FFF2-40B4-BE49-F238E27FC236}">
                <a16:creationId xmlns:a16="http://schemas.microsoft.com/office/drawing/2014/main" id="{C85B41FB-87A6-44AD-8293-11DA2B822921}"/>
              </a:ext>
            </a:extLst>
          </p:cNvPr>
          <p:cNvSpPr>
            <a:spLocks noGrp="1"/>
          </p:cNvSpPr>
          <p:nvPr>
            <p:ph type="ctrTitle"/>
          </p:nvPr>
        </p:nvSpPr>
        <p:spPr/>
        <p:txBody>
          <a:bodyPr/>
          <a:lstStyle/>
          <a:p>
            <a:r>
              <a:rPr lang="en-US" dirty="0"/>
              <a:t>Test Automation Engineering Fundamentals: Java </a:t>
            </a:r>
            <a:br>
              <a:rPr lang="en-US" dirty="0"/>
            </a:br>
            <a:endParaRPr lang="en-US" dirty="0"/>
          </a:p>
        </p:txBody>
      </p:sp>
      <p:sp>
        <p:nvSpPr>
          <p:cNvPr id="3" name="Subtitle 2">
            <a:extLst>
              <a:ext uri="{FF2B5EF4-FFF2-40B4-BE49-F238E27FC236}">
                <a16:creationId xmlns:a16="http://schemas.microsoft.com/office/drawing/2014/main" id="{4A279140-CD23-457E-A980-6518C55200F9}"/>
              </a:ext>
            </a:extLst>
          </p:cNvPr>
          <p:cNvSpPr>
            <a:spLocks noGrp="1"/>
          </p:cNvSpPr>
          <p:nvPr>
            <p:ph type="subTitle" idx="1"/>
          </p:nvPr>
        </p:nvSpPr>
        <p:spPr>
          <a:xfrm>
            <a:off x="7497635" y="2397886"/>
            <a:ext cx="2875280" cy="1655762"/>
          </a:xfrm>
        </p:spPr>
        <p:txBody>
          <a:bodyPr/>
          <a:lstStyle/>
          <a:p>
            <a:pPr eaLnBrk="0" hangingPunct="0">
              <a:lnSpc>
                <a:spcPct val="90000"/>
              </a:lnSpc>
              <a:buClr>
                <a:schemeClr val="tx1"/>
              </a:buClr>
            </a:pPr>
            <a:r>
              <a:rPr lang="en-US" dirty="0"/>
              <a:t>Module 8: Exceptions and Assertions</a:t>
            </a:r>
          </a:p>
        </p:txBody>
      </p:sp>
    </p:spTree>
    <p:extLst>
      <p:ext uri="{BB962C8B-B14F-4D97-AF65-F5344CB8AC3E}">
        <p14:creationId xmlns:p14="http://schemas.microsoft.com/office/powerpoint/2010/main" val="76616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409584" y="377177"/>
            <a:ext cx="10106016" cy="996280"/>
          </a:xfrm>
        </p:spPr>
        <p:txBody>
          <a:bodyPr>
            <a:normAutofit/>
          </a:bodyPr>
          <a:lstStyle/>
          <a:p>
            <a:r>
              <a:rPr lang="en-US" dirty="0"/>
              <a:t>Activity 2 – Arithmetic Exception</a:t>
            </a:r>
          </a:p>
        </p:txBody>
      </p:sp>
      <p:sp>
        <p:nvSpPr>
          <p:cNvPr id="12291" name="Content Placeholder 9"/>
          <p:cNvSpPr>
            <a:spLocks noGrp="1"/>
          </p:cNvSpPr>
          <p:nvPr>
            <p:ph idx="1"/>
          </p:nvPr>
        </p:nvSpPr>
        <p:spPr>
          <a:xfrm>
            <a:off x="409584" y="1219200"/>
            <a:ext cx="6996104" cy="5334000"/>
          </a:xfrm>
        </p:spPr>
        <p:txBody>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In this activity, you will:</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ArithmeticExceptionActivity.java</a:t>
            </a:r>
            <a:r>
              <a:rPr lang="en-US" sz="2400" dirty="0">
                <a:latin typeface="Arial" panose="020B0604020202020204" pitchFamily="34" charset="0"/>
                <a:cs typeface="Arial" panose="020B0604020202020204" pitchFamily="34" charset="0"/>
              </a:rPr>
              <a:t>’ in the package sef.module8.activity.</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Read the instructions and create the code to complete this program.</a:t>
            </a:r>
          </a:p>
          <a:p>
            <a:pPr marL="342900"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12292" name="Slide Number Placeholder 3"/>
          <p:cNvSpPr>
            <a:spLocks noGrp="1"/>
          </p:cNvSpPr>
          <p:nvPr>
            <p:ph type="sldNum" sz="quarter" idx="10"/>
          </p:nvPr>
        </p:nvSpPr>
        <p:spPr>
          <a:noFill/>
        </p:spPr>
        <p:txBody>
          <a:bodyPr/>
          <a:lstStyle/>
          <a:p>
            <a:endParaRPr lang="en-US"/>
          </a:p>
          <a:p>
            <a:fld id="{3BA5EF3B-57B1-417A-8B54-EEFD3ED25993}" type="slidenum">
              <a:rPr lang="en-US" smtClean="0"/>
              <a:pPr/>
              <a:t>10</a:t>
            </a:fld>
            <a:endParaRPr lang="en-US"/>
          </a:p>
        </p:txBody>
      </p:sp>
      <p:pic>
        <p:nvPicPr>
          <p:cNvPr id="8" name="Picture 7">
            <a:extLst>
              <a:ext uri="{FF2B5EF4-FFF2-40B4-BE49-F238E27FC236}">
                <a16:creationId xmlns:a16="http://schemas.microsoft.com/office/drawing/2014/main" id="{3A5C8FA6-26C1-2348-B51E-FCF5CDC23BAF}"/>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730270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1981200" y="304800"/>
            <a:ext cx="8153400" cy="914400"/>
          </a:xfrm>
        </p:spPr>
        <p:txBody>
          <a:bodyPr/>
          <a:lstStyle/>
          <a:p>
            <a:pPr eaLnBrk="1" hangingPunct="1"/>
            <a:r>
              <a:rPr lang="en-US"/>
              <a:t>Checked Exceptions</a:t>
            </a:r>
          </a:p>
        </p:txBody>
      </p:sp>
      <p:sp>
        <p:nvSpPr>
          <p:cNvPr id="13315" name="Rectangle 3"/>
          <p:cNvSpPr>
            <a:spLocks noGrp="1" noChangeArrowheads="1"/>
          </p:cNvSpPr>
          <p:nvPr>
            <p:ph idx="1"/>
          </p:nvPr>
        </p:nvSpPr>
        <p:spPr>
          <a:xfrm>
            <a:off x="436880" y="1310181"/>
            <a:ext cx="8873375" cy="4741827"/>
          </a:xfrm>
        </p:spPr>
        <p:txBody>
          <a:bodyPr/>
          <a:lstStyle/>
          <a:p>
            <a:pPr marL="342900" indent="-342900">
              <a:spcBef>
                <a:spcPct val="0"/>
              </a:spcBef>
              <a:spcAft>
                <a:spcPts val="600"/>
              </a:spcAft>
              <a:buFont typeface="Arial" panose="020B0604020202020204" pitchFamily="34" charset="0"/>
              <a:buChar char="•"/>
              <a:defRPr/>
            </a:pPr>
            <a:r>
              <a:rPr lang="en-US" sz="2400" kern="1200" dirty="0">
                <a:solidFill>
                  <a:schemeClr val="tx1"/>
                </a:solidFill>
                <a:latin typeface="Arial" panose="020B0604020202020204" pitchFamily="34" charset="0"/>
                <a:cs typeface="Arial" panose="020B0604020202020204" pitchFamily="34" charset="0"/>
              </a:rPr>
              <a:t>The Checked Exceptions r</a:t>
            </a:r>
            <a:r>
              <a:rPr lang="en-GB" sz="2400" kern="1200" dirty="0">
                <a:solidFill>
                  <a:schemeClr val="tx1"/>
                </a:solidFill>
                <a:latin typeface="Arial" panose="020B0604020202020204" pitchFamily="34" charset="0"/>
                <a:cs typeface="Arial" panose="020B0604020202020204" pitchFamily="34" charset="0"/>
              </a:rPr>
              <a:t>epresent errors </a:t>
            </a:r>
            <a:r>
              <a:rPr lang="en-GB" sz="2400" b="1" kern="1200" dirty="0">
                <a:solidFill>
                  <a:schemeClr val="tx1"/>
                </a:solidFill>
                <a:latin typeface="Arial" panose="020B0604020202020204" pitchFamily="34" charset="0"/>
                <a:cs typeface="Arial" panose="020B0604020202020204" pitchFamily="34" charset="0"/>
              </a:rPr>
              <a:t>caused by factors outside of the application code.</a:t>
            </a:r>
          </a:p>
          <a:p>
            <a:pPr marL="342900" indent="-342900">
              <a:spcBef>
                <a:spcPct val="0"/>
              </a:spcBef>
              <a:spcAft>
                <a:spcPts val="600"/>
              </a:spcAft>
              <a:buFont typeface="Arial" panose="020B0604020202020204" pitchFamily="34" charset="0"/>
              <a:buChar char="•"/>
              <a:defRPr/>
            </a:pPr>
            <a:r>
              <a:rPr lang="en-GB" sz="2400" kern="1200" dirty="0">
                <a:solidFill>
                  <a:schemeClr val="tx1"/>
                </a:solidFill>
                <a:latin typeface="Arial" panose="020B0604020202020204" pitchFamily="34" charset="0"/>
                <a:cs typeface="Arial" panose="020B0604020202020204" pitchFamily="34" charset="0"/>
              </a:rPr>
              <a:t>They are subclasses of the </a:t>
            </a:r>
            <a:r>
              <a:rPr lang="en-GB" sz="2400" b="1" kern="1200" dirty="0">
                <a:solidFill>
                  <a:schemeClr val="tx1"/>
                </a:solidFill>
                <a:latin typeface="Arial" panose="020B0604020202020204" pitchFamily="34" charset="0"/>
                <a:cs typeface="Arial" panose="020B0604020202020204" pitchFamily="34" charset="0"/>
              </a:rPr>
              <a:t>Exception</a:t>
            </a:r>
            <a:r>
              <a:rPr lang="en-GB" sz="2400" kern="1200" dirty="0">
                <a:solidFill>
                  <a:schemeClr val="tx1"/>
                </a:solidFill>
                <a:latin typeface="Arial" panose="020B0604020202020204" pitchFamily="34" charset="0"/>
                <a:cs typeface="Arial" panose="020B0604020202020204" pitchFamily="34" charset="0"/>
              </a:rPr>
              <a:t> class excluding the RuntimeException class.</a:t>
            </a:r>
          </a:p>
          <a:p>
            <a:pPr marL="342900" indent="-342900">
              <a:spcBef>
                <a:spcPct val="0"/>
              </a:spcBef>
              <a:spcAft>
                <a:spcPts val="600"/>
              </a:spcAft>
              <a:buFont typeface="Arial" panose="020B0604020202020204" pitchFamily="34" charset="0"/>
              <a:buChar char="•"/>
              <a:defRPr/>
            </a:pPr>
            <a:r>
              <a:rPr lang="en-GB" sz="2400" kern="1200" dirty="0">
                <a:solidFill>
                  <a:schemeClr val="tx1"/>
                </a:solidFill>
                <a:latin typeface="Arial" panose="020B0604020202020204" pitchFamily="34" charset="0"/>
                <a:cs typeface="Arial" panose="020B0604020202020204" pitchFamily="34" charset="0"/>
              </a:rPr>
              <a:t>The application is required to handle these exceptional scenarios through try-catch constructs.</a:t>
            </a:r>
          </a:p>
          <a:p>
            <a:pPr marL="342900" indent="-342900">
              <a:spcBef>
                <a:spcPct val="0"/>
              </a:spcBef>
              <a:spcAft>
                <a:spcPts val="600"/>
              </a:spcAft>
              <a:buFont typeface="Arial" panose="020B0604020202020204" pitchFamily="34" charset="0"/>
              <a:buChar char="•"/>
              <a:defRPr/>
            </a:pPr>
            <a:r>
              <a:rPr lang="en-GB" sz="2400" b="1" kern="1200" dirty="0">
                <a:solidFill>
                  <a:schemeClr val="tx1"/>
                </a:solidFill>
                <a:latin typeface="Arial" panose="020B0604020202020204" pitchFamily="34" charset="0"/>
                <a:cs typeface="Arial" panose="020B0604020202020204" pitchFamily="34" charset="0"/>
              </a:rPr>
              <a:t>Examples</a:t>
            </a:r>
            <a:r>
              <a:rPr lang="en-GB" sz="2400" kern="1200" dirty="0">
                <a:solidFill>
                  <a:schemeClr val="tx1"/>
                </a:solidFill>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IOException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SQLException</a:t>
            </a:r>
            <a:endParaRPr lang="en-GB"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GB"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b="1" dirty="0">
              <a:latin typeface="Arial" panose="020B0604020202020204" pitchFamily="34" charset="0"/>
              <a:cs typeface="Arial" panose="020B0604020202020204" pitchFamily="34" charset="0"/>
            </a:endParaRPr>
          </a:p>
        </p:txBody>
      </p:sp>
      <p:sp>
        <p:nvSpPr>
          <p:cNvPr id="13316" name="Slide Number Placeholder 5"/>
          <p:cNvSpPr>
            <a:spLocks noGrp="1"/>
          </p:cNvSpPr>
          <p:nvPr>
            <p:ph type="sldNum" sz="quarter" idx="10"/>
          </p:nvPr>
        </p:nvSpPr>
        <p:spPr>
          <a:noFill/>
        </p:spPr>
        <p:txBody>
          <a:bodyPr/>
          <a:lstStyle/>
          <a:p>
            <a:endParaRPr lang="en-US"/>
          </a:p>
          <a:p>
            <a:fld id="{0CA6ED98-5D30-4269-8ECA-844B3FF00DE7}" type="slidenum">
              <a:rPr lang="en-US" smtClean="0"/>
              <a:pPr/>
              <a:t>11</a:t>
            </a:fld>
            <a:endParaRPr lang="en-US"/>
          </a:p>
        </p:txBody>
      </p:sp>
      <p:sp>
        <p:nvSpPr>
          <p:cNvPr id="5" name="Content Placeholder 9"/>
          <p:cNvSpPr txBox="1">
            <a:spLocks/>
          </p:cNvSpPr>
          <p:nvPr/>
        </p:nvSpPr>
        <p:spPr bwMode="gray">
          <a:xfrm>
            <a:off x="2420938" y="5969001"/>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t>Refer to CheckedExceptionSample.java sample code.</a:t>
            </a:r>
          </a:p>
        </p:txBody>
      </p:sp>
      <p:sp>
        <p:nvSpPr>
          <p:cNvPr id="6" name="Rounded Rectangle 5"/>
          <p:cNvSpPr/>
          <p:nvPr/>
        </p:nvSpPr>
        <p:spPr bwMode="auto">
          <a:xfrm>
            <a:off x="1981200" y="597148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10425158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a:t>Activity 3 – SQL Exception</a:t>
            </a:r>
          </a:p>
        </p:txBody>
      </p:sp>
      <p:sp>
        <p:nvSpPr>
          <p:cNvPr id="14339" name="Content Placeholder 2"/>
          <p:cNvSpPr>
            <a:spLocks noGrp="1"/>
          </p:cNvSpPr>
          <p:nvPr>
            <p:ph idx="1"/>
          </p:nvPr>
        </p:nvSpPr>
        <p:spPr>
          <a:xfrm>
            <a:off x="325157" y="1219200"/>
            <a:ext cx="6985281" cy="5334000"/>
          </a:xfrm>
        </p:spPr>
        <p:txBody>
          <a:bodyPr/>
          <a:lstStyle/>
          <a:p>
            <a:r>
              <a:rPr lang="en-US" sz="2400" dirty="0">
                <a:latin typeface="Arial" panose="020B0604020202020204" pitchFamily="34" charset="0"/>
                <a:cs typeface="Arial" panose="020B0604020202020204" pitchFamily="34" charset="0"/>
              </a:rPr>
              <a:t>In this activity, you will:</a:t>
            </a:r>
          </a:p>
          <a:p>
            <a:pPr lvl="1"/>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SQLExceptionActivity.java</a:t>
            </a:r>
            <a:r>
              <a:rPr lang="en-US" sz="2400" dirty="0">
                <a:latin typeface="Arial" panose="020B0604020202020204" pitchFamily="34" charset="0"/>
                <a:cs typeface="Arial" panose="020B0604020202020204" pitchFamily="34" charset="0"/>
              </a:rPr>
              <a:t>’ in the package sef.module8.activity.</a:t>
            </a:r>
          </a:p>
          <a:p>
            <a:pPr lvl="1"/>
            <a:r>
              <a:rPr lang="en-US" sz="2400" dirty="0">
                <a:latin typeface="Arial" panose="020B0604020202020204" pitchFamily="34" charset="0"/>
                <a:cs typeface="Arial" panose="020B0604020202020204" pitchFamily="34" charset="0"/>
              </a:rPr>
              <a:t>Read the instructions and create the code to complete this program.</a:t>
            </a:r>
          </a:p>
        </p:txBody>
      </p:sp>
      <p:sp>
        <p:nvSpPr>
          <p:cNvPr id="14340" name="Slide Number Placeholder 3"/>
          <p:cNvSpPr>
            <a:spLocks noGrp="1"/>
          </p:cNvSpPr>
          <p:nvPr>
            <p:ph type="sldNum" sz="quarter" idx="10"/>
          </p:nvPr>
        </p:nvSpPr>
        <p:spPr>
          <a:noFill/>
        </p:spPr>
        <p:txBody>
          <a:bodyPr/>
          <a:lstStyle/>
          <a:p>
            <a:endParaRPr lang="en-US"/>
          </a:p>
          <a:p>
            <a:fld id="{9FC23BB1-84BA-40E1-A0EE-1838CF8C5337}" type="slidenum">
              <a:rPr lang="en-US" smtClean="0"/>
              <a:pPr/>
              <a:t>12</a:t>
            </a:fld>
            <a:endParaRPr lang="en-US"/>
          </a:p>
        </p:txBody>
      </p:sp>
      <p:pic>
        <p:nvPicPr>
          <p:cNvPr id="6" name="Picture 5">
            <a:extLst>
              <a:ext uri="{FF2B5EF4-FFF2-40B4-BE49-F238E27FC236}">
                <a16:creationId xmlns:a16="http://schemas.microsoft.com/office/drawing/2014/main" id="{C248F8A4-FC3F-074C-BE72-8D52DBDC493E}"/>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2597866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t>Errors</a:t>
            </a:r>
          </a:p>
        </p:txBody>
      </p:sp>
      <p:sp>
        <p:nvSpPr>
          <p:cNvPr id="15363" name="Rectangle 3"/>
          <p:cNvSpPr>
            <a:spLocks noGrp="1" noChangeArrowheads="1"/>
          </p:cNvSpPr>
          <p:nvPr>
            <p:ph idx="1"/>
          </p:nvPr>
        </p:nvSpPr>
        <p:spPr>
          <a:xfrm>
            <a:off x="436879" y="1464439"/>
            <a:ext cx="8686763" cy="4587570"/>
          </a:xfrm>
        </p:spPr>
        <p:txBody>
          <a:bodyPr/>
          <a:lstStyle/>
          <a:p>
            <a:pPr marL="342900" indent="-342900">
              <a:spcBef>
                <a:spcPct val="0"/>
              </a:spcBef>
              <a:spcAft>
                <a:spcPts val="600"/>
              </a:spcAft>
              <a:buFont typeface="Arial" panose="020B0604020202020204" pitchFamily="34" charset="0"/>
              <a:buChar char="•"/>
              <a:defRPr/>
            </a:pPr>
            <a:r>
              <a:rPr lang="en-GB" sz="2400" kern="1200" dirty="0">
                <a:solidFill>
                  <a:schemeClr val="tx1"/>
                </a:solidFill>
                <a:latin typeface="Arial" panose="020B0604020202020204" pitchFamily="34" charset="0"/>
                <a:cs typeface="Arial" panose="020B0604020202020204" pitchFamily="34" charset="0"/>
              </a:rPr>
              <a:t>Errors represent critical errors that should not occur and that the application is not expected to recover from.</a:t>
            </a:r>
          </a:p>
          <a:p>
            <a:pPr marL="342900" indent="-342900">
              <a:spcBef>
                <a:spcPct val="0"/>
              </a:spcBef>
              <a:spcAft>
                <a:spcPts val="600"/>
              </a:spcAft>
              <a:buFont typeface="Arial" panose="020B0604020202020204" pitchFamily="34" charset="0"/>
              <a:buChar char="•"/>
              <a:defRPr/>
            </a:pPr>
            <a:r>
              <a:rPr lang="en-GB" sz="2400" kern="1200" dirty="0">
                <a:solidFill>
                  <a:schemeClr val="tx1"/>
                </a:solidFill>
                <a:latin typeface="Arial" panose="020B0604020202020204" pitchFamily="34" charset="0"/>
                <a:cs typeface="Arial" panose="020B0604020202020204" pitchFamily="34" charset="0"/>
              </a:rPr>
              <a:t>Errors are typically generated from mistakes in program logic or design and should be handled through correction of design or code.</a:t>
            </a:r>
          </a:p>
          <a:p>
            <a:pPr marL="342900" indent="-342900">
              <a:spcBef>
                <a:spcPct val="0"/>
              </a:spcBef>
              <a:spcAft>
                <a:spcPts val="600"/>
              </a:spcAft>
              <a:buFont typeface="Arial" panose="020B0604020202020204" pitchFamily="34" charset="0"/>
              <a:buChar char="•"/>
              <a:defRPr/>
            </a:pPr>
            <a:r>
              <a:rPr lang="en-GB" sz="2400" b="1" kern="1200" dirty="0">
                <a:solidFill>
                  <a:schemeClr val="tx1"/>
                </a:solidFill>
                <a:latin typeface="Arial" panose="020B0604020202020204" pitchFamily="34" charset="0"/>
                <a:cs typeface="Arial" panose="020B0604020202020204" pitchFamily="34" charset="0"/>
              </a:rPr>
              <a:t>Examples</a:t>
            </a:r>
            <a:r>
              <a:rPr lang="en-GB" sz="2400" kern="1200" dirty="0">
                <a:solidFill>
                  <a:schemeClr val="tx1"/>
                </a:solidFill>
                <a:latin typeface="Arial" panose="020B0604020202020204" pitchFamily="34" charset="0"/>
                <a:cs typeface="Arial" panose="020B0604020202020204" pitchFamily="34" charset="0"/>
              </a:rPr>
              <a:t>: </a:t>
            </a:r>
            <a:r>
              <a:rPr lang="en-GB" sz="2400" kern="1200" dirty="0" err="1">
                <a:solidFill>
                  <a:schemeClr val="tx1"/>
                </a:solidFill>
                <a:latin typeface="Arial" panose="020B0604020202020204" pitchFamily="34" charset="0"/>
                <a:cs typeface="Arial" panose="020B0604020202020204" pitchFamily="34" charset="0"/>
              </a:rPr>
              <a:t>OutOfMemoryError</a:t>
            </a:r>
            <a:r>
              <a:rPr lang="en-GB" sz="2400" kern="1200" dirty="0">
                <a:solidFill>
                  <a:schemeClr val="tx1"/>
                </a:solidFill>
                <a:latin typeface="Arial" panose="020B0604020202020204" pitchFamily="34" charset="0"/>
                <a:cs typeface="Arial" panose="020B0604020202020204" pitchFamily="34" charset="0"/>
              </a:rPr>
              <a:t>, </a:t>
            </a:r>
            <a:r>
              <a:rPr lang="en-GB" sz="2400" kern="1200" dirty="0" err="1">
                <a:solidFill>
                  <a:schemeClr val="tx1"/>
                </a:solidFill>
                <a:latin typeface="Arial" panose="020B0604020202020204" pitchFamily="34" charset="0"/>
                <a:cs typeface="Arial" panose="020B0604020202020204" pitchFamily="34" charset="0"/>
              </a:rPr>
              <a:t>StackOverFlowError</a:t>
            </a:r>
            <a:endParaRPr lang="en-GB" sz="2400" kern="1200" dirty="0">
              <a:solidFill>
                <a:schemeClr val="tx1"/>
              </a:solidFill>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b="1" dirty="0">
              <a:latin typeface="Arial" panose="020B0604020202020204" pitchFamily="34" charset="0"/>
              <a:cs typeface="Arial" panose="020B0604020202020204" pitchFamily="34" charset="0"/>
            </a:endParaRPr>
          </a:p>
        </p:txBody>
      </p:sp>
      <p:sp>
        <p:nvSpPr>
          <p:cNvPr id="15364" name="Slide Number Placeholder 7"/>
          <p:cNvSpPr>
            <a:spLocks noGrp="1"/>
          </p:cNvSpPr>
          <p:nvPr>
            <p:ph type="sldNum" sz="quarter" idx="10"/>
          </p:nvPr>
        </p:nvSpPr>
        <p:spPr>
          <a:noFill/>
        </p:spPr>
        <p:txBody>
          <a:bodyPr/>
          <a:lstStyle/>
          <a:p>
            <a:endParaRPr lang="en-US"/>
          </a:p>
          <a:p>
            <a:fld id="{49F4D443-B815-4EF8-BBFA-E257E8D3FF0A}" type="slidenum">
              <a:rPr lang="en-US" smtClean="0"/>
              <a:pPr/>
              <a:t>13</a:t>
            </a:fld>
            <a:endParaRPr lang="en-US"/>
          </a:p>
        </p:txBody>
      </p:sp>
      <p:sp>
        <p:nvSpPr>
          <p:cNvPr id="5" name="Content Placeholder 9"/>
          <p:cNvSpPr txBox="1">
            <a:spLocks/>
          </p:cNvSpPr>
          <p:nvPr/>
        </p:nvSpPr>
        <p:spPr bwMode="gray">
          <a:xfrm>
            <a:off x="2420938" y="5969001"/>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t>Refer to ErrorSample.java sample code.</a:t>
            </a:r>
          </a:p>
        </p:txBody>
      </p:sp>
      <p:sp>
        <p:nvSpPr>
          <p:cNvPr id="6" name="Rounded Rectangle 5"/>
          <p:cNvSpPr/>
          <p:nvPr/>
        </p:nvSpPr>
        <p:spPr bwMode="auto">
          <a:xfrm>
            <a:off x="1981200" y="597148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19764165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10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body" idx="1"/>
          </p:nvPr>
        </p:nvSpPr>
        <p:spPr>
          <a:xfrm>
            <a:off x="436879" y="1018309"/>
            <a:ext cx="8686763" cy="5033699"/>
          </a:xfrm>
        </p:spPr>
        <p:txBody>
          <a:bodyPr/>
          <a:lstStyle/>
          <a:p>
            <a:pPr marL="342900" indent="-342900">
              <a:spcBef>
                <a:spcPct val="0"/>
              </a:spcBef>
              <a:spcAft>
                <a:spcPts val="600"/>
              </a:spcAft>
              <a:buFont typeface="Arial" panose="020B0604020202020204" pitchFamily="34" charset="0"/>
              <a:buChar char="•"/>
              <a:defRPr/>
            </a:pPr>
            <a:r>
              <a:rPr lang="en-US" sz="2400" kern="1200" dirty="0">
                <a:solidFill>
                  <a:schemeClr val="tx1"/>
                </a:solidFill>
                <a:latin typeface="Arial" panose="020B0604020202020204" pitchFamily="34" charset="0"/>
                <a:cs typeface="Arial" panose="020B0604020202020204" pitchFamily="34" charset="0"/>
              </a:rPr>
              <a:t>Exceptions can also be handled by propagating them up the call stack instead of handling them in the current method.</a:t>
            </a:r>
          </a:p>
          <a:p>
            <a:pPr marL="342900" indent="-342900">
              <a:spcBef>
                <a:spcPct val="0"/>
              </a:spcBef>
              <a:spcAft>
                <a:spcPts val="600"/>
              </a:spcAft>
              <a:buFont typeface="Arial" panose="020B0604020202020204" pitchFamily="34" charset="0"/>
              <a:buChar char="•"/>
              <a:defRPr/>
            </a:pPr>
            <a:r>
              <a:rPr lang="en-US" sz="2400" kern="1200" dirty="0">
                <a:solidFill>
                  <a:schemeClr val="tx1"/>
                </a:solidFill>
                <a:latin typeface="Arial" panose="020B0604020202020204" pitchFamily="34" charset="0"/>
                <a:cs typeface="Arial" panose="020B0604020202020204" pitchFamily="34" charset="0"/>
              </a:rPr>
              <a:t>A method can declare that one of its statements might throw an Exception and that it is leaving to whoever is calling the method to handle it.</a:t>
            </a:r>
          </a:p>
          <a:p>
            <a:pPr marL="457200" indent="-457200">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a:spcBef>
                <a:spcPct val="0"/>
              </a:spcBef>
              <a:spcAft>
                <a:spcPts val="600"/>
              </a:spcAft>
              <a:buFont typeface="Arial" panose="020B0604020202020204" pitchFamily="34" charset="0"/>
              <a:buChar char="•"/>
              <a:defRPr/>
            </a:pPr>
            <a:r>
              <a:rPr lang="en-US" sz="2400" kern="1200" dirty="0">
                <a:solidFill>
                  <a:schemeClr val="tx1"/>
                </a:solidFill>
                <a:latin typeface="Arial" panose="020B0604020202020204" pitchFamily="34" charset="0"/>
                <a:cs typeface="Arial" panose="020B0604020202020204" pitchFamily="34" charset="0"/>
              </a:rPr>
              <a:t>Any statement that might generate a checked exception that is declared by the method is considered ‘handled’ and does not need a try-catch block.</a:t>
            </a:r>
          </a:p>
          <a:p>
            <a:pPr marL="457200" indent="-457200">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p:txBody>
      </p:sp>
      <p:sp>
        <p:nvSpPr>
          <p:cNvPr id="183299" name="Rectangle 3"/>
          <p:cNvSpPr>
            <a:spLocks noGrp="1" noChangeArrowheads="1"/>
          </p:cNvSpPr>
          <p:nvPr>
            <p:ph type="title"/>
          </p:nvPr>
        </p:nvSpPr>
        <p:spPr>
          <a:effectLst>
            <a:outerShdw dist="35921" dir="2700000" algn="ctr" rotWithShape="0">
              <a:schemeClr val="bg1"/>
            </a:outerShdw>
          </a:effectLst>
        </p:spPr>
        <p:txBody>
          <a:bodyPr/>
          <a:lstStyle/>
          <a:p>
            <a:pPr eaLnBrk="1" hangingPunct="1">
              <a:defRPr/>
            </a:pPr>
            <a:r>
              <a:rPr lang="en-US" dirty="0"/>
              <a:t>Specifying Exceptions</a:t>
            </a:r>
          </a:p>
        </p:txBody>
      </p:sp>
      <p:sp>
        <p:nvSpPr>
          <p:cNvPr id="5" name="Rectangle 14"/>
          <p:cNvSpPr>
            <a:spLocks noChangeArrowheads="1"/>
          </p:cNvSpPr>
          <p:nvPr/>
        </p:nvSpPr>
        <p:spPr bwMode="auto">
          <a:xfrm>
            <a:off x="2057400" y="3132138"/>
            <a:ext cx="8523514" cy="1384300"/>
          </a:xfrm>
          <a:prstGeom prst="rect">
            <a:avLst/>
          </a:prstGeom>
          <a:solidFill>
            <a:srgbClr val="C0C0C0"/>
          </a:solidFill>
          <a:ln w="12700">
            <a:noFill/>
            <a:miter lim="800000"/>
            <a:headEnd/>
            <a:tailEnd/>
          </a:ln>
        </p:spPr>
        <p:txBody>
          <a:bodyPr wrap="none" lIns="90488" tIns="44450" rIns="90488" bIns="44450" anchor="ctr"/>
          <a:lstStyle/>
          <a:p>
            <a:pPr marL="342900" indent="-342900">
              <a:defRPr/>
            </a:pPr>
            <a:r>
              <a:rPr lang="en-US" sz="1500" b="1" kern="0" dirty="0">
                <a:solidFill>
                  <a:srgbClr val="000000"/>
                </a:solidFill>
                <a:latin typeface="Courier New" pitchFamily="49" charset="0"/>
              </a:rPr>
              <a:t>&lt;method signature&gt; throws &lt;Exception1&gt;,&lt;Exception2&gt;</a:t>
            </a:r>
          </a:p>
          <a:p>
            <a:pPr marL="342900" indent="-342900">
              <a:defRPr/>
            </a:pPr>
            <a:endParaRPr lang="en-US" sz="1500" b="1" kern="0" dirty="0">
              <a:solidFill>
                <a:srgbClr val="000000"/>
              </a:solidFill>
              <a:latin typeface="Courier New" pitchFamily="49" charset="0"/>
            </a:endParaRPr>
          </a:p>
          <a:p>
            <a:pPr marL="342900" indent="-342900">
              <a:defRPr/>
            </a:pPr>
            <a:r>
              <a:rPr lang="en-US" sz="1500" b="1" kern="0" dirty="0">
                <a:solidFill>
                  <a:srgbClr val="000000"/>
                </a:solidFill>
                <a:latin typeface="Courier New" pitchFamily="49" charset="0"/>
              </a:rPr>
              <a:t>public void </a:t>
            </a:r>
            <a:r>
              <a:rPr lang="en-US" sz="1500" b="1" kern="0" dirty="0" err="1">
                <a:solidFill>
                  <a:srgbClr val="000000"/>
                </a:solidFill>
                <a:latin typeface="Courier New" pitchFamily="49" charset="0"/>
              </a:rPr>
              <a:t>connectToDB</a:t>
            </a:r>
            <a:r>
              <a:rPr lang="en-US" sz="1500" b="1" kern="0" dirty="0">
                <a:solidFill>
                  <a:srgbClr val="000000"/>
                </a:solidFill>
                <a:latin typeface="Courier New" pitchFamily="49" charset="0"/>
              </a:rPr>
              <a:t> (String query)throws </a:t>
            </a:r>
            <a:r>
              <a:rPr lang="en-US" sz="1500" b="1" kern="0" dirty="0" err="1">
                <a:solidFill>
                  <a:srgbClr val="000000"/>
                </a:solidFill>
                <a:latin typeface="Courier New" pitchFamily="49" charset="0"/>
              </a:rPr>
              <a:t>SQLException,IOException</a:t>
            </a:r>
            <a:r>
              <a:rPr lang="ru-RU" sz="1500" b="1" kern="0" dirty="0">
                <a:solidFill>
                  <a:srgbClr val="000000"/>
                </a:solidFill>
                <a:latin typeface="Courier New" pitchFamily="49" charset="0"/>
              </a:rPr>
              <a:t> </a:t>
            </a:r>
            <a:r>
              <a:rPr lang="en-US" sz="1500" b="1" kern="0" dirty="0">
                <a:solidFill>
                  <a:srgbClr val="000000"/>
                </a:solidFill>
                <a:latin typeface="Courier New" pitchFamily="49" charset="0"/>
              </a:rPr>
              <a:t>{</a:t>
            </a:r>
          </a:p>
          <a:p>
            <a:pPr marL="342900" indent="-342900">
              <a:defRPr/>
            </a:pPr>
            <a:r>
              <a:rPr lang="en-US" sz="1500" b="1" kern="0" dirty="0">
                <a:solidFill>
                  <a:srgbClr val="000000"/>
                </a:solidFill>
                <a:latin typeface="Courier New" pitchFamily="49" charset="0"/>
              </a:rPr>
              <a:t>      //code here</a:t>
            </a:r>
          </a:p>
          <a:p>
            <a:pPr marL="342900" indent="-342900">
              <a:defRPr/>
            </a:pPr>
            <a:r>
              <a:rPr lang="en-US" sz="1500" b="1" kern="0" dirty="0">
                <a:solidFill>
                  <a:srgbClr val="000000"/>
                </a:solidFill>
                <a:latin typeface="Courier New" pitchFamily="49" charset="0"/>
              </a:rPr>
              <a:t>}</a:t>
            </a:r>
            <a:endParaRPr lang="en-US" sz="1500" b="1" kern="0" dirty="0">
              <a:solidFill>
                <a:sysClr val="windowText" lastClr="000000"/>
              </a:solidFill>
              <a:latin typeface="Courier New" pitchFamily="49" charset="0"/>
            </a:endParaRPr>
          </a:p>
        </p:txBody>
      </p:sp>
      <p:sp>
        <p:nvSpPr>
          <p:cNvPr id="16389" name="Slide Number Placeholder 5"/>
          <p:cNvSpPr>
            <a:spLocks noGrp="1"/>
          </p:cNvSpPr>
          <p:nvPr>
            <p:ph type="sldNum" sz="quarter" idx="10"/>
          </p:nvPr>
        </p:nvSpPr>
        <p:spPr>
          <a:noFill/>
        </p:spPr>
        <p:txBody>
          <a:bodyPr/>
          <a:lstStyle/>
          <a:p>
            <a:endParaRPr lang="en-US"/>
          </a:p>
          <a:p>
            <a:fld id="{AA576E9C-2DB3-4CDD-9EC9-E7C77E971FF1}" type="slidenum">
              <a:rPr lang="en-US" smtClean="0"/>
              <a:pPr/>
              <a:t>14</a:t>
            </a:fld>
            <a:endParaRPr lang="en-US"/>
          </a:p>
        </p:txBody>
      </p:sp>
      <p:sp>
        <p:nvSpPr>
          <p:cNvPr id="6" name="Content Placeholder 9"/>
          <p:cNvSpPr txBox="1">
            <a:spLocks/>
          </p:cNvSpPr>
          <p:nvPr/>
        </p:nvSpPr>
        <p:spPr bwMode="gray">
          <a:xfrm>
            <a:off x="2420938" y="5969001"/>
            <a:ext cx="7885112" cy="384175"/>
          </a:xfrm>
          <a:prstGeom prst="rect">
            <a:avLst/>
          </a:prstGeom>
          <a:solidFill>
            <a:schemeClr val="accent2">
              <a:lumMod val="20000"/>
              <a:lumOff val="80000"/>
            </a:schemeClr>
          </a:solidFill>
          <a:ln w="12700">
            <a:noFill/>
            <a:miter lim="800000"/>
            <a:headEnd/>
            <a:tailEnd/>
          </a:ln>
        </p:spPr>
        <p:txBody>
          <a:bodyPr lIns="90488" tIns="44450" rIns="90488" bIns="44450" anchor="ctr"/>
          <a:lstStyle/>
          <a:p>
            <a:pPr eaLnBrk="0" hangingPunct="0">
              <a:buClr>
                <a:srgbClr val="000000"/>
              </a:buClr>
              <a:defRPr/>
            </a:pPr>
            <a:r>
              <a:rPr lang="en-US" sz="1600" dirty="0"/>
              <a:t>Refer to SpecifyExceptionSample.java sample code.</a:t>
            </a:r>
          </a:p>
        </p:txBody>
      </p:sp>
      <p:sp>
        <p:nvSpPr>
          <p:cNvPr id="7" name="Rounded Rectangle 6"/>
          <p:cNvSpPr/>
          <p:nvPr/>
        </p:nvSpPr>
        <p:spPr bwMode="auto">
          <a:xfrm>
            <a:off x="1981200" y="5971487"/>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18785281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7" name="Rectangle 3"/>
          <p:cNvSpPr>
            <a:spLocks noGrp="1" noChangeArrowheads="1"/>
          </p:cNvSpPr>
          <p:nvPr>
            <p:ph type="title"/>
          </p:nvPr>
        </p:nvSpPr>
        <p:spPr>
          <a:xfrm>
            <a:off x="409584" y="377177"/>
            <a:ext cx="9361478" cy="996280"/>
          </a:xfrm>
          <a:effectLst>
            <a:outerShdw dist="35921" dir="2700000" algn="ctr" rotWithShape="0">
              <a:schemeClr val="bg1"/>
            </a:outerShdw>
          </a:effectLst>
        </p:spPr>
        <p:txBody>
          <a:bodyPr/>
          <a:lstStyle/>
          <a:p>
            <a:pPr eaLnBrk="1" hangingPunct="1">
              <a:defRPr/>
            </a:pPr>
            <a:r>
              <a:rPr lang="en-US" dirty="0"/>
              <a:t>Handling Exception Through Declaration</a:t>
            </a:r>
          </a:p>
        </p:txBody>
      </p:sp>
      <p:sp>
        <p:nvSpPr>
          <p:cNvPr id="17410" name="Rectangle 2"/>
          <p:cNvSpPr>
            <a:spLocks noGrp="1" noChangeArrowheads="1"/>
          </p:cNvSpPr>
          <p:nvPr>
            <p:ph idx="1"/>
          </p:nvPr>
        </p:nvSpPr>
        <p:spPr>
          <a:xfrm>
            <a:off x="436880" y="1373457"/>
            <a:ext cx="9334182" cy="4678551"/>
          </a:xfrm>
        </p:spPr>
        <p:txBody>
          <a:bodyPr/>
          <a:lstStyle/>
          <a:p>
            <a:pPr marL="342900" indent="-342900">
              <a:spcBef>
                <a:spcPct val="0"/>
              </a:spcBef>
              <a:spcAft>
                <a:spcPts val="600"/>
              </a:spcAft>
              <a:buClr>
                <a:srgbClr val="000000"/>
              </a:buClr>
              <a:buFont typeface="Arial" panose="020B0604020202020204" pitchFamily="34" charset="0"/>
              <a:buChar char="•"/>
              <a:defRPr/>
            </a:pPr>
            <a:r>
              <a:rPr lang="en-US" sz="2400" kern="1200" dirty="0">
                <a:latin typeface="Arial" panose="020B0604020202020204" pitchFamily="34" charset="0"/>
                <a:cs typeface="Arial" panose="020B0604020202020204" pitchFamily="34" charset="0"/>
              </a:rPr>
              <a:t>Code can be told to explicitly throw an Exception (Checked or Unchecked).</a:t>
            </a:r>
          </a:p>
          <a:p>
            <a:pPr marL="342900" indent="-342900">
              <a:spcBef>
                <a:spcPct val="0"/>
              </a:spcBef>
              <a:spcAft>
                <a:spcPts val="600"/>
              </a:spcAft>
              <a:buClr>
                <a:srgbClr val="000000"/>
              </a:buClr>
              <a:buFont typeface="Arial" panose="020B0604020202020204" pitchFamily="34" charset="0"/>
              <a:buChar char="•"/>
              <a:defRPr/>
            </a:pPr>
            <a:r>
              <a:rPr lang="en-US" sz="2400" kern="1200" dirty="0">
                <a:latin typeface="Arial" panose="020B0604020202020204" pitchFamily="34" charset="0"/>
                <a:cs typeface="Arial" panose="020B0604020202020204" pitchFamily="34" charset="0"/>
              </a:rPr>
              <a:t>Exceptions are represented as Java objects and can be created just like any other object, and then ‘thrown’ using the throw keyword.</a:t>
            </a: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defRPr/>
            </a:pPr>
            <a:endParaRPr lang="en-US" sz="2400" i="1" dirty="0">
              <a:latin typeface="Arial" panose="020B0604020202020204" pitchFamily="34" charset="0"/>
              <a:cs typeface="Arial" panose="020B0604020202020204" pitchFamily="34" charset="0"/>
            </a:endParaRPr>
          </a:p>
        </p:txBody>
      </p:sp>
      <p:sp>
        <p:nvSpPr>
          <p:cNvPr id="6" name="Rectangle 6"/>
          <p:cNvSpPr>
            <a:spLocks noChangeArrowheads="1"/>
          </p:cNvSpPr>
          <p:nvPr/>
        </p:nvSpPr>
        <p:spPr bwMode="auto">
          <a:xfrm>
            <a:off x="2057399" y="3190875"/>
            <a:ext cx="8770257" cy="1752600"/>
          </a:xfrm>
          <a:prstGeom prst="rect">
            <a:avLst/>
          </a:prstGeom>
          <a:solidFill>
            <a:srgbClr val="C0C0C0"/>
          </a:solidFill>
          <a:ln w="12700">
            <a:noFill/>
            <a:miter lim="800000"/>
            <a:headEnd/>
            <a:tailEnd/>
          </a:ln>
        </p:spPr>
        <p:txBody>
          <a:bodyPr wrap="none" lIns="90488" tIns="44450" rIns="90488" bIns="44450" anchor="ctr"/>
          <a:lstStyle/>
          <a:p>
            <a:pPr marL="342900" indent="-342900">
              <a:defRPr/>
            </a:pPr>
            <a:r>
              <a:rPr lang="en-US" sz="1500" kern="0" dirty="0">
                <a:solidFill>
                  <a:srgbClr val="000000"/>
                </a:solidFill>
                <a:latin typeface="Courier New" pitchFamily="49" charset="0"/>
              </a:rPr>
              <a:t>Example:</a:t>
            </a:r>
          </a:p>
          <a:p>
            <a:pPr marL="342900" indent="-342900">
              <a:defRPr/>
            </a:pPr>
            <a:r>
              <a:rPr lang="en-US" sz="1500" kern="0" dirty="0">
                <a:solidFill>
                  <a:srgbClr val="000000"/>
                </a:solidFill>
                <a:latin typeface="Courier New" pitchFamily="49" charset="0"/>
              </a:rPr>
              <a:t>public void </a:t>
            </a:r>
            <a:r>
              <a:rPr lang="en-US" sz="1500" kern="0" dirty="0" err="1">
                <a:solidFill>
                  <a:srgbClr val="000000"/>
                </a:solidFill>
                <a:latin typeface="Courier New" pitchFamily="49" charset="0"/>
              </a:rPr>
              <a:t>setAge</a:t>
            </a:r>
            <a:r>
              <a:rPr lang="en-US" sz="1500" kern="0" dirty="0">
                <a:solidFill>
                  <a:srgbClr val="000000"/>
                </a:solidFill>
                <a:latin typeface="Courier New" pitchFamily="49" charset="0"/>
              </a:rPr>
              <a:t>(</a:t>
            </a:r>
            <a:r>
              <a:rPr lang="en-US" sz="1500" kern="0" dirty="0" err="1">
                <a:solidFill>
                  <a:srgbClr val="000000"/>
                </a:solidFill>
                <a:latin typeface="Courier New" pitchFamily="49" charset="0"/>
              </a:rPr>
              <a:t>int</a:t>
            </a:r>
            <a:r>
              <a:rPr lang="en-US" sz="1500" kern="0" dirty="0">
                <a:solidFill>
                  <a:srgbClr val="000000"/>
                </a:solidFill>
                <a:latin typeface="Courier New" pitchFamily="49" charset="0"/>
              </a:rPr>
              <a:t> age){</a:t>
            </a:r>
          </a:p>
          <a:p>
            <a:pPr marL="342900" indent="-342900">
              <a:defRPr/>
            </a:pPr>
            <a:r>
              <a:rPr lang="en-US" sz="1500" kern="0" dirty="0">
                <a:solidFill>
                  <a:srgbClr val="000000"/>
                </a:solidFill>
                <a:latin typeface="Courier New" pitchFamily="49" charset="0"/>
              </a:rPr>
              <a:t>	if(age &lt; 0 ){</a:t>
            </a:r>
          </a:p>
          <a:p>
            <a:pPr marL="342900" indent="-342900">
              <a:defRPr/>
            </a:pPr>
            <a:r>
              <a:rPr lang="en-US" sz="1500" kern="0" dirty="0">
                <a:solidFill>
                  <a:srgbClr val="000000"/>
                </a:solidFill>
                <a:latin typeface="Courier New" pitchFamily="49" charset="0"/>
              </a:rPr>
              <a:t>	          //create an instance and throw at the same time</a:t>
            </a:r>
          </a:p>
          <a:p>
            <a:pPr marL="342900" indent="-342900">
              <a:defRPr/>
            </a:pPr>
            <a:r>
              <a:rPr lang="en-US" sz="1500" b="1" kern="0" dirty="0">
                <a:solidFill>
                  <a:srgbClr val="000000"/>
                </a:solidFill>
                <a:latin typeface="Courier New" pitchFamily="49" charset="0"/>
              </a:rPr>
              <a:t>throw</a:t>
            </a:r>
            <a:r>
              <a:rPr lang="en-US" sz="1500" kern="0" dirty="0">
                <a:solidFill>
                  <a:srgbClr val="000000"/>
                </a:solidFill>
                <a:latin typeface="Courier New" pitchFamily="49" charset="0"/>
              </a:rPr>
              <a:t> new </a:t>
            </a:r>
            <a:r>
              <a:rPr lang="en-US" sz="1500" kern="0" dirty="0" err="1">
                <a:solidFill>
                  <a:srgbClr val="000000"/>
                </a:solidFill>
                <a:latin typeface="Courier New" pitchFamily="49" charset="0"/>
              </a:rPr>
              <a:t>IllegalArgumentException</a:t>
            </a:r>
            <a:r>
              <a:rPr lang="en-US" sz="1500" kern="0" dirty="0">
                <a:solidFill>
                  <a:srgbClr val="000000"/>
                </a:solidFill>
                <a:latin typeface="Courier New" pitchFamily="49" charset="0"/>
              </a:rPr>
              <a:t>(“parameter age cannot be less than 0”);</a:t>
            </a:r>
          </a:p>
          <a:p>
            <a:pPr marL="342900" indent="-342900">
              <a:defRPr/>
            </a:pPr>
            <a:r>
              <a:rPr lang="en-US" sz="1500" kern="0" dirty="0">
                <a:solidFill>
                  <a:srgbClr val="000000"/>
                </a:solidFill>
                <a:latin typeface="Courier New" pitchFamily="49" charset="0"/>
              </a:rPr>
              <a:t>	}</a:t>
            </a:r>
          </a:p>
          <a:p>
            <a:pPr marL="342900" indent="-342900">
              <a:defRPr/>
            </a:pPr>
            <a:r>
              <a:rPr lang="en-US" sz="1500" kern="0" dirty="0">
                <a:solidFill>
                  <a:srgbClr val="000000"/>
                </a:solidFill>
                <a:latin typeface="Courier New" pitchFamily="49" charset="0"/>
              </a:rPr>
              <a:t>}</a:t>
            </a:r>
            <a:endParaRPr lang="en-US" sz="1500" kern="0" dirty="0">
              <a:solidFill>
                <a:sysClr val="windowText" lastClr="000000"/>
              </a:solidFill>
            </a:endParaRPr>
          </a:p>
        </p:txBody>
      </p:sp>
      <p:sp>
        <p:nvSpPr>
          <p:cNvPr id="7" name="Content Placeholder 9"/>
          <p:cNvSpPr txBox="1">
            <a:spLocks/>
          </p:cNvSpPr>
          <p:nvPr/>
        </p:nvSpPr>
        <p:spPr bwMode="gray">
          <a:xfrm>
            <a:off x="2420938" y="5649914"/>
            <a:ext cx="7885112" cy="327025"/>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spcBef>
                <a:spcPct val="20000"/>
              </a:spcBef>
              <a:buClr>
                <a:srgbClr val="000000"/>
              </a:buClr>
              <a:defRPr/>
            </a:pPr>
            <a:r>
              <a:rPr lang="en-US" sz="1600" dirty="0">
                <a:latin typeface="Arial" pitchFamily="34" charset="0"/>
              </a:rPr>
              <a:t>Refer to the ExceptionDeclarationSample.java sample code.</a:t>
            </a:r>
          </a:p>
        </p:txBody>
      </p:sp>
      <p:sp>
        <p:nvSpPr>
          <p:cNvPr id="8" name="Rounded Rectangle 7"/>
          <p:cNvSpPr/>
          <p:nvPr/>
        </p:nvSpPr>
        <p:spPr bwMode="auto">
          <a:xfrm>
            <a:off x="1981200" y="5632366"/>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17415" name="Slide Number Placeholder 8"/>
          <p:cNvSpPr>
            <a:spLocks noGrp="1"/>
          </p:cNvSpPr>
          <p:nvPr>
            <p:ph type="sldNum" sz="quarter" idx="10"/>
          </p:nvPr>
        </p:nvSpPr>
        <p:spPr>
          <a:noFill/>
        </p:spPr>
        <p:txBody>
          <a:bodyPr/>
          <a:lstStyle/>
          <a:p>
            <a:endParaRPr lang="en-US"/>
          </a:p>
          <a:p>
            <a:fld id="{EEFB477E-4E56-4C79-8ED2-8D0F16EEFAB5}" type="slidenum">
              <a:rPr lang="en-US" smtClean="0"/>
              <a:pPr/>
              <a:t>15</a:t>
            </a:fld>
            <a:endParaRPr lang="en-US"/>
          </a:p>
        </p:txBody>
      </p:sp>
    </p:spTree>
    <p:extLst>
      <p:ext uri="{BB962C8B-B14F-4D97-AF65-F5344CB8AC3E}">
        <p14:creationId xmlns:p14="http://schemas.microsoft.com/office/powerpoint/2010/main" val="21411103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par>
                                <p:cTn id="8" presetID="9"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idx="1"/>
          </p:nvPr>
        </p:nvSpPr>
        <p:spPr/>
        <p:txBody>
          <a:bodyPr/>
          <a:lstStyle/>
          <a:p>
            <a:pPr eaLnBrk="1" hangingPunct="1"/>
            <a:endParaRPr lang="en-US"/>
          </a:p>
          <a:p>
            <a:pPr eaLnBrk="1" hangingPunct="1"/>
            <a:endParaRPr lang="en-US"/>
          </a:p>
        </p:txBody>
      </p:sp>
      <p:sp>
        <p:nvSpPr>
          <p:cNvPr id="18435" name="Rectangle 3"/>
          <p:cNvSpPr>
            <a:spLocks noChangeArrowheads="1"/>
          </p:cNvSpPr>
          <p:nvPr/>
        </p:nvSpPr>
        <p:spPr bwMode="auto">
          <a:xfrm>
            <a:off x="166255" y="1111250"/>
            <a:ext cx="9977870" cy="4984750"/>
          </a:xfrm>
          <a:prstGeom prst="rect">
            <a:avLst/>
          </a:prstGeom>
          <a:noFill/>
          <a:ln w="12700">
            <a:noFill/>
            <a:miter lim="800000"/>
            <a:headEnd/>
            <a:tailEnd/>
          </a:ln>
        </p:spPr>
        <p:txBody>
          <a:bodyPr lIns="90488" tIns="44450" rIns="90488" bIns="44450"/>
          <a:lstStyle/>
          <a:p>
            <a:pPr marL="274638" indent="-274638">
              <a:spcBef>
                <a:spcPct val="20000"/>
              </a:spcBef>
              <a:buClr>
                <a:schemeClr val="tx1"/>
              </a:buClr>
              <a:buFontTx/>
              <a:buChar char="•"/>
            </a:pPr>
            <a:r>
              <a:rPr lang="en-US" sz="2200" dirty="0">
                <a:solidFill>
                  <a:srgbClr val="000000"/>
                </a:solidFill>
              </a:rPr>
              <a:t>Exceptions in the standard API may not be sufficient to cover the scenarios needed by the application.</a:t>
            </a:r>
          </a:p>
          <a:p>
            <a:pPr marL="274638" indent="-274638">
              <a:spcBef>
                <a:spcPct val="20000"/>
              </a:spcBef>
              <a:buClr>
                <a:schemeClr val="tx1"/>
              </a:buClr>
              <a:buFontTx/>
              <a:buChar char="•"/>
            </a:pPr>
            <a:r>
              <a:rPr lang="en-US" sz="2200" dirty="0">
                <a:solidFill>
                  <a:srgbClr val="000000"/>
                </a:solidFill>
              </a:rPr>
              <a:t>A customized exception can be declared by </a:t>
            </a:r>
            <a:r>
              <a:rPr lang="en-US" sz="2200" b="1" dirty="0">
                <a:solidFill>
                  <a:srgbClr val="000000"/>
                </a:solidFill>
              </a:rPr>
              <a:t>sub-classing the Exception</a:t>
            </a:r>
            <a:r>
              <a:rPr lang="en-US" sz="2200" b="1" i="1" dirty="0">
                <a:solidFill>
                  <a:srgbClr val="000000"/>
                </a:solidFill>
              </a:rPr>
              <a:t> </a:t>
            </a:r>
            <a:r>
              <a:rPr lang="en-US" sz="2200" b="1" dirty="0">
                <a:solidFill>
                  <a:srgbClr val="000000"/>
                </a:solidFill>
              </a:rPr>
              <a:t>class.</a:t>
            </a:r>
          </a:p>
          <a:p>
            <a:pPr marL="274638" indent="-274638">
              <a:spcBef>
                <a:spcPct val="20000"/>
              </a:spcBef>
              <a:buClr>
                <a:schemeClr val="tx1"/>
              </a:buClr>
              <a:buFontTx/>
              <a:buChar char="•"/>
            </a:pPr>
            <a:r>
              <a:rPr lang="en-US" sz="2200" dirty="0">
                <a:solidFill>
                  <a:srgbClr val="000000"/>
                </a:solidFill>
              </a:rPr>
              <a:t>The customized exception should contain appropriate data and behavior in order to assist in properly identifying and correcting the problem.</a:t>
            </a:r>
          </a:p>
          <a:p>
            <a:pPr marL="550863" lvl="1" indent="-274638">
              <a:spcBef>
                <a:spcPct val="20000"/>
              </a:spcBef>
              <a:buClr>
                <a:schemeClr val="tx1"/>
              </a:buClr>
            </a:pPr>
            <a:r>
              <a:rPr lang="en-US" sz="2200" dirty="0">
                <a:solidFill>
                  <a:srgbClr val="000000"/>
                </a:solidFill>
              </a:rPr>
              <a:t> </a:t>
            </a:r>
          </a:p>
          <a:p>
            <a:pPr marL="550863" lvl="1" indent="-274638">
              <a:spcBef>
                <a:spcPct val="20000"/>
              </a:spcBef>
              <a:buClr>
                <a:schemeClr val="tx1"/>
              </a:buClr>
              <a:buFontTx/>
              <a:buChar char="–"/>
            </a:pPr>
            <a:endParaRPr lang="en-US" sz="2200" dirty="0">
              <a:solidFill>
                <a:srgbClr val="000000"/>
              </a:solidFill>
            </a:endParaRPr>
          </a:p>
          <a:p>
            <a:pPr marL="274638" indent="-274638">
              <a:spcBef>
                <a:spcPct val="20000"/>
              </a:spcBef>
              <a:buClr>
                <a:schemeClr val="tx1"/>
              </a:buClr>
            </a:pPr>
            <a:endParaRPr lang="en-US" b="1" dirty="0">
              <a:solidFill>
                <a:srgbClr val="000000"/>
              </a:solidFill>
            </a:endParaRPr>
          </a:p>
          <a:p>
            <a:pPr marL="274638" indent="-274638">
              <a:spcBef>
                <a:spcPct val="20000"/>
              </a:spcBef>
              <a:buClr>
                <a:schemeClr val="tx1"/>
              </a:buClr>
              <a:buFontTx/>
              <a:buChar char="•"/>
            </a:pPr>
            <a:endParaRPr lang="en-US" sz="2200" dirty="0">
              <a:solidFill>
                <a:srgbClr val="000000"/>
              </a:solidFill>
            </a:endParaRPr>
          </a:p>
          <a:p>
            <a:pPr marL="274638" indent="-274638">
              <a:spcBef>
                <a:spcPct val="20000"/>
              </a:spcBef>
              <a:buClr>
                <a:schemeClr val="tx1"/>
              </a:buClr>
              <a:buFontTx/>
              <a:buChar char="•"/>
            </a:pPr>
            <a:endParaRPr lang="en-US" sz="2200" dirty="0">
              <a:solidFill>
                <a:srgbClr val="000000"/>
              </a:solidFill>
            </a:endParaRPr>
          </a:p>
        </p:txBody>
      </p:sp>
      <p:sp>
        <p:nvSpPr>
          <p:cNvPr id="5" name="Content Placeholder 9"/>
          <p:cNvSpPr txBox="1">
            <a:spLocks/>
          </p:cNvSpPr>
          <p:nvPr/>
        </p:nvSpPr>
        <p:spPr bwMode="gray">
          <a:xfrm>
            <a:off x="2420938" y="4584701"/>
            <a:ext cx="7885112" cy="327025"/>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spcBef>
                <a:spcPct val="20000"/>
              </a:spcBef>
              <a:buClr>
                <a:srgbClr val="000000"/>
              </a:buClr>
              <a:defRPr/>
            </a:pPr>
            <a:r>
              <a:rPr lang="en-US" sz="1600" dirty="0">
                <a:latin typeface="Arial" pitchFamily="34" charset="0"/>
              </a:rPr>
              <a:t>Refer to the CustomException.java and CustomExceptionSample.java sample code.</a:t>
            </a:r>
          </a:p>
        </p:txBody>
      </p:sp>
      <p:sp>
        <p:nvSpPr>
          <p:cNvPr id="6" name="Rounded Rectangle 5"/>
          <p:cNvSpPr/>
          <p:nvPr/>
        </p:nvSpPr>
        <p:spPr bwMode="auto">
          <a:xfrm>
            <a:off x="1981200" y="456782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18439" name="Slide Number Placeholder 6"/>
          <p:cNvSpPr>
            <a:spLocks noGrp="1"/>
          </p:cNvSpPr>
          <p:nvPr>
            <p:ph type="sldNum" sz="quarter" idx="10"/>
          </p:nvPr>
        </p:nvSpPr>
        <p:spPr>
          <a:noFill/>
        </p:spPr>
        <p:txBody>
          <a:bodyPr/>
          <a:lstStyle/>
          <a:p>
            <a:endParaRPr lang="en-US"/>
          </a:p>
          <a:p>
            <a:fld id="{F2A29C34-E218-4486-A6E6-B799811760C1}" type="slidenum">
              <a:rPr lang="en-US" smtClean="0"/>
              <a:pPr/>
              <a:t>16</a:t>
            </a:fld>
            <a:endParaRPr lang="en-US"/>
          </a:p>
        </p:txBody>
      </p:sp>
      <p:sp>
        <p:nvSpPr>
          <p:cNvPr id="8" name="Rectangle 3">
            <a:extLst>
              <a:ext uri="{FF2B5EF4-FFF2-40B4-BE49-F238E27FC236}">
                <a16:creationId xmlns:a16="http://schemas.microsoft.com/office/drawing/2014/main" id="{B67D0865-0F06-294C-AABA-C6F1362CCD57}"/>
              </a:ext>
            </a:extLst>
          </p:cNvPr>
          <p:cNvSpPr>
            <a:spLocks noGrp="1" noChangeArrowheads="1"/>
          </p:cNvSpPr>
          <p:nvPr>
            <p:ph type="title"/>
          </p:nvPr>
        </p:nvSpPr>
        <p:spPr>
          <a:xfrm>
            <a:off x="409584" y="377177"/>
            <a:ext cx="9361478" cy="996280"/>
          </a:xfrm>
          <a:effectLst>
            <a:outerShdw dist="35921" dir="2700000" algn="ctr" rotWithShape="0">
              <a:schemeClr val="bg1"/>
            </a:outerShdw>
          </a:effectLst>
        </p:spPr>
        <p:txBody>
          <a:bodyPr/>
          <a:lstStyle/>
          <a:p>
            <a:pPr>
              <a:defRPr/>
            </a:pPr>
            <a:r>
              <a:rPr lang="en-US" dirty="0"/>
              <a:t>Customizing Exceptions</a:t>
            </a:r>
            <a:br>
              <a:rPr lang="en-US" dirty="0"/>
            </a:br>
            <a:endParaRPr lang="en-US" dirty="0"/>
          </a:p>
        </p:txBody>
      </p:sp>
    </p:spTree>
    <p:extLst>
      <p:ext uri="{BB962C8B-B14F-4D97-AF65-F5344CB8AC3E}">
        <p14:creationId xmlns:p14="http://schemas.microsoft.com/office/powerpoint/2010/main" val="25596599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par>
                                <p:cTn id="8" presetID="9"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a:t>Activity 4 – Custom Exception</a:t>
            </a:r>
          </a:p>
        </p:txBody>
      </p:sp>
      <p:sp>
        <p:nvSpPr>
          <p:cNvPr id="19459" name="Content Placeholder 2"/>
          <p:cNvSpPr>
            <a:spLocks noGrp="1"/>
          </p:cNvSpPr>
          <p:nvPr>
            <p:ph idx="1"/>
          </p:nvPr>
        </p:nvSpPr>
        <p:spPr>
          <a:xfrm>
            <a:off x="540719" y="1708151"/>
            <a:ext cx="5776913" cy="5334000"/>
          </a:xfrm>
        </p:spPr>
        <p:txBody>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In this activity, you will:</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files ‘</a:t>
            </a:r>
            <a:r>
              <a:rPr lang="en-US" sz="2400" dirty="0" err="1">
                <a:latin typeface="Arial" panose="020B0604020202020204" pitchFamily="34" charset="0"/>
                <a:cs typeface="Arial" panose="020B0604020202020204" pitchFamily="34" charset="0"/>
              </a:rPr>
              <a:t>CustomExceptionActivity.java</a:t>
            </a:r>
            <a:r>
              <a:rPr lang="en-US" sz="2400" dirty="0">
                <a:latin typeface="Arial" panose="020B0604020202020204" pitchFamily="34" charset="0"/>
                <a:cs typeface="Arial" panose="020B0604020202020204" pitchFamily="34" charset="0"/>
              </a:rPr>
              <a:t>’ and ‘</a:t>
            </a:r>
            <a:r>
              <a:rPr lang="en-US" sz="2400" dirty="0" err="1">
                <a:latin typeface="Arial" panose="020B0604020202020204" pitchFamily="34" charset="0"/>
                <a:cs typeface="Arial" panose="020B0604020202020204" pitchFamily="34" charset="0"/>
              </a:rPr>
              <a:t>CustomExceptionActivityTest.java</a:t>
            </a:r>
            <a:r>
              <a:rPr lang="en-US" sz="2400" dirty="0">
                <a:latin typeface="Arial" panose="020B0604020202020204" pitchFamily="34" charset="0"/>
                <a:cs typeface="Arial" panose="020B0604020202020204" pitchFamily="34" charset="0"/>
              </a:rPr>
              <a:t>’ in the package sef.module8.activity.</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Read the instructions and create the code to complete this program.</a:t>
            </a:r>
          </a:p>
          <a:p>
            <a:pPr marL="342900"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19460" name="Slide Number Placeholder 3"/>
          <p:cNvSpPr>
            <a:spLocks noGrp="1"/>
          </p:cNvSpPr>
          <p:nvPr>
            <p:ph type="sldNum" sz="quarter" idx="10"/>
          </p:nvPr>
        </p:nvSpPr>
        <p:spPr>
          <a:noFill/>
        </p:spPr>
        <p:txBody>
          <a:bodyPr/>
          <a:lstStyle/>
          <a:p>
            <a:endParaRPr lang="en-US"/>
          </a:p>
          <a:p>
            <a:fld id="{64E124B9-2515-4D41-B998-7EC7BADFCE98}" type="slidenum">
              <a:rPr lang="en-US" smtClean="0"/>
              <a:pPr/>
              <a:t>17</a:t>
            </a:fld>
            <a:endParaRPr lang="en-US"/>
          </a:p>
        </p:txBody>
      </p:sp>
      <p:pic>
        <p:nvPicPr>
          <p:cNvPr id="6" name="Picture 5">
            <a:extLst>
              <a:ext uri="{FF2B5EF4-FFF2-40B4-BE49-F238E27FC236}">
                <a16:creationId xmlns:a16="http://schemas.microsoft.com/office/drawing/2014/main" id="{86E547F5-C9C0-E24E-A7FF-B804B2F4B447}"/>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1183042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en-US"/>
              <a:t>Assertion Statements</a:t>
            </a:r>
          </a:p>
        </p:txBody>
      </p:sp>
      <p:sp>
        <p:nvSpPr>
          <p:cNvPr id="20483" name="Rectangle 3"/>
          <p:cNvSpPr>
            <a:spLocks noGrp="1" noChangeArrowheads="1"/>
          </p:cNvSpPr>
          <p:nvPr>
            <p:ph type="body" idx="1"/>
          </p:nvPr>
        </p:nvSpPr>
        <p:spPr>
          <a:xfrm>
            <a:off x="436879" y="1941705"/>
            <a:ext cx="9704647" cy="4110303"/>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An </a:t>
            </a:r>
            <a:r>
              <a:rPr lang="en-US" sz="2400" b="1" dirty="0">
                <a:latin typeface="Arial" panose="020B0604020202020204" pitchFamily="34" charset="0"/>
                <a:cs typeface="Arial" panose="020B0604020202020204" pitchFamily="34" charset="0"/>
              </a:rPr>
              <a:t>assertion</a:t>
            </a:r>
            <a:r>
              <a:rPr lang="en-US" sz="2400" i="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is a programming language construct that checks whether a specified expression is true.</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The assertions are used to assist the programmer in improving code quality. Verification done using assertions are not a part of the actual code logic.</a:t>
            </a:r>
          </a:p>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Assertions can be used to:</a:t>
            </a:r>
          </a:p>
          <a:p>
            <a:pPr marL="800100" lvl="1" indent="-342900" eaLnBrk="1" hangingPunct="1">
              <a:buFont typeface="Wingdings" pitchFamily="2" charset="2"/>
              <a:buChar char="Ø"/>
            </a:pPr>
            <a:r>
              <a:rPr lang="en-US" sz="2400" dirty="0">
                <a:latin typeface="Arial" panose="020B0604020202020204" pitchFamily="34" charset="0"/>
                <a:cs typeface="Arial" panose="020B0604020202020204" pitchFamily="34" charset="0"/>
              </a:rPr>
              <a:t>Validate pre-conditions before entering a section of code. </a:t>
            </a:r>
          </a:p>
          <a:p>
            <a:pPr marL="800100" lvl="1" indent="-342900" eaLnBrk="1" hangingPunct="1">
              <a:buFont typeface="Wingdings" pitchFamily="2" charset="2"/>
              <a:buChar char="Ø"/>
            </a:pPr>
            <a:r>
              <a:rPr lang="en-US" sz="2400" dirty="0">
                <a:latin typeface="Arial" panose="020B0604020202020204" pitchFamily="34" charset="0"/>
                <a:cs typeface="Arial" panose="020B0604020202020204" pitchFamily="34" charset="0"/>
              </a:rPr>
              <a:t>Validate post-conditions after executing a section of code.</a:t>
            </a:r>
          </a:p>
          <a:p>
            <a:pPr marL="800100" lvl="1" indent="-342900" eaLnBrk="1" hangingPunct="1">
              <a:buFont typeface="Wingdings" pitchFamily="2" charset="2"/>
              <a:buChar char="Ø"/>
            </a:pPr>
            <a:r>
              <a:rPr lang="en-US" sz="2400" dirty="0">
                <a:latin typeface="Arial" panose="020B0604020202020204" pitchFamily="34" charset="0"/>
                <a:cs typeface="Arial" panose="020B0604020202020204" pitchFamily="34" charset="0"/>
              </a:rPr>
              <a:t>Validating class invariants whenever the state of the object is modified.</a:t>
            </a:r>
          </a:p>
        </p:txBody>
      </p:sp>
      <p:sp>
        <p:nvSpPr>
          <p:cNvPr id="20484" name="Slide Number Placeholder 3"/>
          <p:cNvSpPr>
            <a:spLocks noGrp="1"/>
          </p:cNvSpPr>
          <p:nvPr>
            <p:ph type="sldNum" sz="quarter" idx="10"/>
          </p:nvPr>
        </p:nvSpPr>
        <p:spPr>
          <a:noFill/>
        </p:spPr>
        <p:txBody>
          <a:bodyPr/>
          <a:lstStyle/>
          <a:p>
            <a:endParaRPr lang="en-US"/>
          </a:p>
          <a:p>
            <a:fld id="{DAD8A30F-D709-42E0-A390-76F6E812CE5C}" type="slidenum">
              <a:rPr lang="en-US" smtClean="0"/>
              <a:pPr/>
              <a:t>18</a:t>
            </a:fld>
            <a:endParaRPr lang="en-US"/>
          </a:p>
        </p:txBody>
      </p:sp>
    </p:spTree>
    <p:extLst>
      <p:ext uri="{BB962C8B-B14F-4D97-AF65-F5344CB8AC3E}">
        <p14:creationId xmlns:p14="http://schemas.microsoft.com/office/powerpoint/2010/main" val="1560008880"/>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a:t>Using Assert Statements</a:t>
            </a:r>
          </a:p>
        </p:txBody>
      </p:sp>
      <p:sp>
        <p:nvSpPr>
          <p:cNvPr id="21507" name="Rectangle 3"/>
          <p:cNvSpPr>
            <a:spLocks noGrp="1" noChangeArrowheads="1"/>
          </p:cNvSpPr>
          <p:nvPr>
            <p:ph type="body" idx="1"/>
          </p:nvPr>
        </p:nvSpPr>
        <p:spPr>
          <a:xfrm>
            <a:off x="436880" y="1373457"/>
            <a:ext cx="10307320" cy="4678551"/>
          </a:xfrm>
        </p:spPr>
        <p:txBody>
          <a:bodyPr/>
          <a:lstStyle/>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Assertions can be inserted anywhere in code using the following syntax:</a:t>
            </a:r>
          </a:p>
          <a:p>
            <a:pPr marL="800100" lvl="1" indent="-342900" eaLnBrk="1" hangingPunct="1">
              <a:buFont typeface="Wingdings" pitchFamily="2" charset="2"/>
              <a:buChar char="Ø"/>
              <a:defRPr/>
            </a:pPr>
            <a:r>
              <a:rPr lang="en-US" sz="2400" kern="1200" dirty="0">
                <a:latin typeface="Arial" panose="020B0604020202020204" pitchFamily="34" charset="0"/>
                <a:cs typeface="Arial" panose="020B0604020202020204" pitchFamily="34" charset="0"/>
              </a:rPr>
              <a:t>assert &lt;</a:t>
            </a:r>
            <a:r>
              <a:rPr lang="en-US" sz="2400" kern="1200" dirty="0" err="1">
                <a:latin typeface="Arial" panose="020B0604020202020204" pitchFamily="34" charset="0"/>
                <a:cs typeface="Arial" panose="020B0604020202020204" pitchFamily="34" charset="0"/>
              </a:rPr>
              <a:t>boolean</a:t>
            </a:r>
            <a:r>
              <a:rPr lang="en-US" sz="2400" kern="1200" dirty="0">
                <a:latin typeface="Arial" panose="020B0604020202020204" pitchFamily="34" charset="0"/>
                <a:cs typeface="Arial" panose="020B0604020202020204" pitchFamily="34" charset="0"/>
              </a:rPr>
              <a:t> expression&gt; </a:t>
            </a:r>
          </a:p>
          <a:p>
            <a:pPr marL="800100" lvl="1" indent="-342900" eaLnBrk="1" hangingPunct="1">
              <a:buFont typeface="Wingdings" pitchFamily="2" charset="2"/>
              <a:buChar char="Ø"/>
              <a:defRPr/>
            </a:pPr>
            <a:r>
              <a:rPr lang="en-US" sz="2400" kern="1200" dirty="0">
                <a:latin typeface="Arial" panose="020B0604020202020204" pitchFamily="34" charset="0"/>
                <a:cs typeface="Arial" panose="020B0604020202020204" pitchFamily="34" charset="0"/>
              </a:rPr>
              <a:t>assert&lt;</a:t>
            </a:r>
            <a:r>
              <a:rPr lang="en-US" sz="2400" kern="1200" dirty="0" err="1">
                <a:latin typeface="Arial" panose="020B0604020202020204" pitchFamily="34" charset="0"/>
                <a:cs typeface="Arial" panose="020B0604020202020204" pitchFamily="34" charset="0"/>
              </a:rPr>
              <a:t>boolean</a:t>
            </a:r>
            <a:r>
              <a:rPr lang="en-US" sz="2400" kern="1200" dirty="0">
                <a:latin typeface="Arial" panose="020B0604020202020204" pitchFamily="34" charset="0"/>
                <a:cs typeface="Arial" panose="020B0604020202020204" pitchFamily="34" charset="0"/>
              </a:rPr>
              <a:t> expression&gt; : &lt;String expression&gt;</a:t>
            </a: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If the </a:t>
            </a:r>
            <a:r>
              <a:rPr lang="en-US" sz="2400" dirty="0" err="1">
                <a:latin typeface="Arial" panose="020B0604020202020204" pitchFamily="34" charset="0"/>
                <a:cs typeface="Arial" panose="020B0604020202020204" pitchFamily="34" charset="0"/>
              </a:rPr>
              <a:t>boolean</a:t>
            </a:r>
            <a:r>
              <a:rPr lang="en-US" sz="2400" dirty="0">
                <a:latin typeface="Arial" panose="020B0604020202020204" pitchFamily="34" charset="0"/>
                <a:cs typeface="Arial" panose="020B0604020202020204" pitchFamily="34" charset="0"/>
              </a:rPr>
              <a:t> expression is </a:t>
            </a:r>
            <a:r>
              <a:rPr lang="en-US" sz="2400" i="1" dirty="0">
                <a:latin typeface="Arial" panose="020B0604020202020204" pitchFamily="34" charset="0"/>
                <a:cs typeface="Arial" panose="020B0604020202020204" pitchFamily="34" charset="0"/>
              </a:rPr>
              <a:t>false </a:t>
            </a:r>
            <a:r>
              <a:rPr lang="en-US" sz="2400" dirty="0">
                <a:latin typeface="Arial" panose="020B0604020202020204" pitchFamily="34" charset="0"/>
                <a:cs typeface="Arial" panose="020B0604020202020204" pitchFamily="34" charset="0"/>
              </a:rPr>
              <a:t>then the statement will throw an </a:t>
            </a:r>
            <a:r>
              <a:rPr lang="en-US" sz="2400" b="1" dirty="0" err="1">
                <a:latin typeface="Arial" panose="020B0604020202020204" pitchFamily="34" charset="0"/>
                <a:cs typeface="Arial" panose="020B0604020202020204" pitchFamily="34" charset="0"/>
              </a:rPr>
              <a:t>AssertionError</a:t>
            </a:r>
            <a:r>
              <a:rPr lang="en-US" sz="2400" i="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and will display the String expression (if specified)</a:t>
            </a: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b="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b="1"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p:txBody>
      </p:sp>
      <p:sp>
        <p:nvSpPr>
          <p:cNvPr id="4" name="Content Placeholder 9"/>
          <p:cNvSpPr txBox="1">
            <a:spLocks/>
          </p:cNvSpPr>
          <p:nvPr/>
        </p:nvSpPr>
        <p:spPr bwMode="gray">
          <a:xfrm>
            <a:off x="2503488" y="4640264"/>
            <a:ext cx="7885112" cy="327025"/>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spcBef>
                <a:spcPct val="20000"/>
              </a:spcBef>
              <a:buClr>
                <a:srgbClr val="000000"/>
              </a:buClr>
              <a:defRPr/>
            </a:pPr>
            <a:r>
              <a:rPr lang="en-US" sz="1600" dirty="0">
                <a:latin typeface="Arial" pitchFamily="34" charset="0"/>
              </a:rPr>
              <a:t>Refer to the AssertSample.java sample code.</a:t>
            </a:r>
          </a:p>
        </p:txBody>
      </p:sp>
      <p:sp>
        <p:nvSpPr>
          <p:cNvPr id="5" name="Rounded Rectangle 4"/>
          <p:cNvSpPr/>
          <p:nvPr/>
        </p:nvSpPr>
        <p:spPr bwMode="auto">
          <a:xfrm>
            <a:off x="2063750" y="462337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21510" name="Slide Number Placeholder 5"/>
          <p:cNvSpPr>
            <a:spLocks noGrp="1"/>
          </p:cNvSpPr>
          <p:nvPr>
            <p:ph type="sldNum" sz="quarter" idx="10"/>
          </p:nvPr>
        </p:nvSpPr>
        <p:spPr>
          <a:noFill/>
        </p:spPr>
        <p:txBody>
          <a:bodyPr/>
          <a:lstStyle/>
          <a:p>
            <a:endParaRPr lang="en-US"/>
          </a:p>
          <a:p>
            <a:fld id="{D632CB4A-2484-4A24-84F0-8001EAC34589}" type="slidenum">
              <a:rPr lang="en-US" smtClean="0"/>
              <a:pPr/>
              <a:t>19</a:t>
            </a:fld>
            <a:endParaRPr lang="en-US"/>
          </a:p>
        </p:txBody>
      </p:sp>
    </p:spTree>
    <p:extLst>
      <p:ext uri="{BB962C8B-B14F-4D97-AF65-F5344CB8AC3E}">
        <p14:creationId xmlns:p14="http://schemas.microsoft.com/office/powerpoint/2010/main" val="90110583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1000"/>
                                        <p:tgtEl>
                                          <p:spTgt spid="4"/>
                                        </p:tgtEl>
                                      </p:cBhvr>
                                    </p:animEffect>
                                  </p:childTnLst>
                                </p:cTn>
                              </p:par>
                              <p:par>
                                <p:cTn id="8" presetID="9"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en-US"/>
              <a:t>Module Objectives</a:t>
            </a:r>
          </a:p>
        </p:txBody>
      </p:sp>
      <p:sp>
        <p:nvSpPr>
          <p:cNvPr id="4099" name="Rectangle 3"/>
          <p:cNvSpPr>
            <a:spLocks noGrp="1" noChangeArrowheads="1"/>
          </p:cNvSpPr>
          <p:nvPr>
            <p:ph idx="1"/>
          </p:nvPr>
        </p:nvSpPr>
        <p:spPr>
          <a:xfrm>
            <a:off x="409584" y="1219200"/>
            <a:ext cx="7896216" cy="5334000"/>
          </a:xfrm>
        </p:spPr>
        <p:txBody>
          <a:bodyPr/>
          <a:lstStyle/>
          <a:p>
            <a:pPr marL="342900"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At the end of this module, you will be able to:</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Explain the concept of Exceptions and Assertions.</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Explain the usage of Exceptions and Assertions.</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Manage exceptions using try-catch-finally.</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Create customized exceptions and exception conditions.</a:t>
            </a:r>
          </a:p>
          <a:p>
            <a:pPr marL="800100" lvl="1" indent="-342900" eaLnBrk="1" hangingPunct="1">
              <a:buFont typeface="Arial" panose="020B0604020202020204" pitchFamily="34" charset="0"/>
              <a:buChar char="•"/>
            </a:pPr>
            <a:r>
              <a:rPr lang="en-US" sz="2400" dirty="0">
                <a:latin typeface="Arial" panose="020B0604020202020204" pitchFamily="34" charset="0"/>
                <a:cs typeface="Arial" panose="020B0604020202020204" pitchFamily="34" charset="0"/>
              </a:rPr>
              <a:t>Use assertion statements to improve code quality.</a:t>
            </a: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800100" lvl="1"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4101" name="Slide Number Placeholder 4"/>
          <p:cNvSpPr>
            <a:spLocks noGrp="1"/>
          </p:cNvSpPr>
          <p:nvPr>
            <p:ph type="sldNum" sz="quarter" idx="10"/>
          </p:nvPr>
        </p:nvSpPr>
        <p:spPr>
          <a:noFill/>
        </p:spPr>
        <p:txBody>
          <a:bodyPr/>
          <a:lstStyle/>
          <a:p>
            <a:endParaRPr lang="en-US"/>
          </a:p>
          <a:p>
            <a:fld id="{87B941CE-23DE-4AE3-B3F8-11F05F5C35C0}" type="slidenum">
              <a:rPr lang="en-US" smtClean="0"/>
              <a:pPr/>
              <a:t>2</a:t>
            </a:fld>
            <a:endParaRPr lang="en-US"/>
          </a:p>
        </p:txBody>
      </p:sp>
      <p:pic>
        <p:nvPicPr>
          <p:cNvPr id="6" name="Picture 5">
            <a:extLst>
              <a:ext uri="{FF2B5EF4-FFF2-40B4-BE49-F238E27FC236}">
                <a16:creationId xmlns:a16="http://schemas.microsoft.com/office/drawing/2014/main" id="{8650E961-7AD7-8045-A642-0482B709EC6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026786" y="1057275"/>
            <a:ext cx="3840057" cy="4743450"/>
          </a:xfrm>
          <a:prstGeom prst="rect">
            <a:avLst/>
          </a:prstGeom>
        </p:spPr>
      </p:pic>
    </p:spTree>
    <p:extLst>
      <p:ext uri="{BB962C8B-B14F-4D97-AF65-F5344CB8AC3E}">
        <p14:creationId xmlns:p14="http://schemas.microsoft.com/office/powerpoint/2010/main" val="126329690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body" idx="1"/>
          </p:nvPr>
        </p:nvSpPr>
        <p:spPr>
          <a:xfrm>
            <a:off x="2003425" y="1219201"/>
            <a:ext cx="8458200" cy="3567113"/>
          </a:xfrm>
          <a:solidFill>
            <a:srgbClr val="C0C0C0"/>
          </a:solidFill>
        </p:spPr>
        <p:txBody>
          <a:bodyPr vert="horz" wrap="none" lIns="90488" tIns="44450" rIns="90488" bIns="44450" rtlCol="0" anchor="ctr">
            <a:noAutofit/>
          </a:bodyPr>
          <a:lstStyle/>
          <a:p>
            <a:pPr marL="342900" indent="-342900">
              <a:spcBef>
                <a:spcPct val="0"/>
              </a:spcBef>
            </a:pPr>
            <a:r>
              <a:rPr lang="en-US" sz="1300">
                <a:latin typeface="Courier New" pitchFamily="49" charset="0"/>
              </a:rPr>
              <a:t>import java.util.Scanner</a:t>
            </a:r>
          </a:p>
          <a:p>
            <a:pPr marL="342900" indent="-342900">
              <a:spcBef>
                <a:spcPct val="0"/>
              </a:spcBef>
            </a:pPr>
            <a:br>
              <a:rPr lang="en-US" sz="1300">
                <a:latin typeface="Courier New" pitchFamily="49" charset="0"/>
              </a:rPr>
            </a:br>
            <a:r>
              <a:rPr lang="en-US" sz="1300">
                <a:latin typeface="Courier New" pitchFamily="49" charset="0"/>
              </a:rPr>
              <a:t>public class AssertTest</a:t>
            </a:r>
            <a:br>
              <a:rPr lang="en-US" sz="1300">
                <a:latin typeface="Courier New" pitchFamily="49" charset="0"/>
              </a:rPr>
            </a:br>
            <a:r>
              <a:rPr lang="en-US" sz="1300">
                <a:latin typeface="Courier New" pitchFamily="49" charset="0"/>
              </a:rPr>
              <a:t> {</a:t>
            </a:r>
            <a:br>
              <a:rPr lang="en-US" sz="1300">
                <a:latin typeface="Courier New" pitchFamily="49" charset="0"/>
              </a:rPr>
            </a:br>
            <a:r>
              <a:rPr lang="en-US" sz="1300">
                <a:latin typeface="Courier New" pitchFamily="49" charset="0"/>
              </a:rPr>
              <a:t>      public static void main( String args[] )</a:t>
            </a:r>
            <a:br>
              <a:rPr lang="en-US" sz="1300">
                <a:latin typeface="Courier New" pitchFamily="49" charset="0"/>
              </a:rPr>
            </a:br>
            <a:r>
              <a:rPr lang="en-US" sz="1300">
                <a:latin typeface="Courier New" pitchFamily="49" charset="0"/>
              </a:rPr>
              <a:t>      {</a:t>
            </a:r>
            <a:br>
              <a:rPr lang="en-US" sz="1300">
                <a:latin typeface="Courier New" pitchFamily="49" charset="0"/>
              </a:rPr>
            </a:br>
            <a:r>
              <a:rPr lang="en-US" sz="1300">
                <a:latin typeface="Courier New" pitchFamily="49" charset="0"/>
              </a:rPr>
              <a:t>           Scanner input = new Scanner( System.in );</a:t>
            </a:r>
            <a:br>
              <a:rPr lang="en-US" sz="1300">
                <a:latin typeface="Courier New" pitchFamily="49" charset="0"/>
              </a:rPr>
            </a:br>
            <a:r>
              <a:rPr lang="en-US" sz="1300">
                <a:latin typeface="Courier New" pitchFamily="49" charset="0"/>
              </a:rPr>
              <a:t>           System.out.print( "Enter a number between 0 and 10: " );</a:t>
            </a:r>
            <a:br>
              <a:rPr lang="en-US" sz="1300">
                <a:latin typeface="Courier New" pitchFamily="49" charset="0"/>
              </a:rPr>
            </a:br>
            <a:r>
              <a:rPr lang="en-US" sz="1300">
                <a:latin typeface="Courier New" pitchFamily="49" charset="0"/>
              </a:rPr>
              <a:t>           int number = input.nextInt();</a:t>
            </a:r>
            <a:br>
              <a:rPr lang="en-US" sz="1300">
                <a:latin typeface="Courier New" pitchFamily="49" charset="0"/>
              </a:rPr>
            </a:br>
            <a:r>
              <a:rPr lang="en-US" sz="1300">
                <a:latin typeface="Courier New" pitchFamily="49" charset="0"/>
              </a:rPr>
              <a:t> </a:t>
            </a:r>
            <a:br>
              <a:rPr lang="en-US" sz="1300">
                <a:latin typeface="Courier New" pitchFamily="49" charset="0"/>
              </a:rPr>
            </a:br>
            <a:r>
              <a:rPr lang="en-US" sz="1300">
                <a:latin typeface="Courier New" pitchFamily="49" charset="0"/>
              </a:rPr>
              <a:t>           // assert that the absolute value is between 1-10</a:t>
            </a:r>
            <a:br>
              <a:rPr lang="en-US" sz="1300">
                <a:latin typeface="Courier New" pitchFamily="49" charset="0"/>
              </a:rPr>
            </a:br>
            <a:r>
              <a:rPr lang="en-US" sz="1300">
                <a:latin typeface="Courier New" pitchFamily="49" charset="0"/>
              </a:rPr>
              <a:t>           assert ( number &gt; 0 &amp;&amp; number &lt;= 10 ) : "bad number: " + number;</a:t>
            </a:r>
            <a:br>
              <a:rPr lang="en-US" sz="1300">
                <a:latin typeface="Courier New" pitchFamily="49" charset="0"/>
              </a:rPr>
            </a:br>
            <a:r>
              <a:rPr lang="en-US" sz="1300">
                <a:latin typeface="Courier New" pitchFamily="49" charset="0"/>
              </a:rPr>
              <a:t> </a:t>
            </a:r>
            <a:br>
              <a:rPr lang="en-US" sz="1300">
                <a:latin typeface="Courier New" pitchFamily="49" charset="0"/>
              </a:rPr>
            </a:br>
            <a:r>
              <a:rPr lang="en-US" sz="1300">
                <a:latin typeface="Courier New" pitchFamily="49" charset="0"/>
              </a:rPr>
              <a:t>           System.out.printf( "You entered %d\n", number );</a:t>
            </a:r>
            <a:br>
              <a:rPr lang="en-US" sz="1300">
                <a:latin typeface="Courier New" pitchFamily="49" charset="0"/>
              </a:rPr>
            </a:br>
            <a:r>
              <a:rPr lang="en-US" sz="1300">
                <a:latin typeface="Courier New" pitchFamily="49" charset="0"/>
              </a:rPr>
              <a:t>      } // end main</a:t>
            </a:r>
          </a:p>
          <a:p>
            <a:pPr marL="342900" indent="-342900">
              <a:spcBef>
                <a:spcPct val="0"/>
              </a:spcBef>
            </a:pPr>
            <a:br>
              <a:rPr lang="en-US" sz="1300">
                <a:latin typeface="Courier New" pitchFamily="49" charset="0"/>
              </a:rPr>
            </a:br>
            <a:r>
              <a:rPr lang="en-US" sz="1300">
                <a:latin typeface="Courier New" pitchFamily="49" charset="0"/>
              </a:rPr>
              <a:t> } // end class AssertTest</a:t>
            </a:r>
          </a:p>
        </p:txBody>
      </p:sp>
      <p:sp>
        <p:nvSpPr>
          <p:cNvPr id="22531" name="Rectangle 4"/>
          <p:cNvSpPr>
            <a:spLocks noGrp="1" noChangeArrowheads="1"/>
          </p:cNvSpPr>
          <p:nvPr>
            <p:ph type="title"/>
          </p:nvPr>
        </p:nvSpPr>
        <p:spPr>
          <a:xfrm>
            <a:off x="1981200" y="200025"/>
            <a:ext cx="8153400" cy="914400"/>
          </a:xfrm>
        </p:spPr>
        <p:txBody>
          <a:bodyPr/>
          <a:lstStyle/>
          <a:p>
            <a:pPr eaLnBrk="1" hangingPunct="1"/>
            <a:r>
              <a:rPr lang="en-US"/>
              <a:t>Assertion Sample Code</a:t>
            </a:r>
          </a:p>
        </p:txBody>
      </p:sp>
      <p:graphicFrame>
        <p:nvGraphicFramePr>
          <p:cNvPr id="5" name="Table 4"/>
          <p:cNvGraphicFramePr>
            <a:graphicFrameLocks noGrp="1"/>
          </p:cNvGraphicFramePr>
          <p:nvPr/>
        </p:nvGraphicFramePr>
        <p:xfrm>
          <a:off x="2003425" y="4946650"/>
          <a:ext cx="8458200" cy="1541142"/>
        </p:xfrm>
        <a:graphic>
          <a:graphicData uri="http://schemas.openxmlformats.org/drawingml/2006/table">
            <a:tbl>
              <a:tblPr firstRow="1" bandRow="1">
                <a:tableStyleId>{5C22544A-7EE6-4342-B048-85BDC9FD1C3A}</a:tableStyleId>
              </a:tblPr>
              <a:tblGrid>
                <a:gridCol w="4096946">
                  <a:extLst>
                    <a:ext uri="{9D8B030D-6E8A-4147-A177-3AD203B41FA5}">
                      <a16:colId xmlns:a16="http://schemas.microsoft.com/office/drawing/2014/main" val="20000"/>
                    </a:ext>
                  </a:extLst>
                </a:gridCol>
                <a:gridCol w="4361254">
                  <a:extLst>
                    <a:ext uri="{9D8B030D-6E8A-4147-A177-3AD203B41FA5}">
                      <a16:colId xmlns:a16="http://schemas.microsoft.com/office/drawing/2014/main" val="20001"/>
                    </a:ext>
                  </a:extLst>
                </a:gridCol>
              </a:tblGrid>
              <a:tr h="370840">
                <a:tc>
                  <a:txBody>
                    <a:bodyPr/>
                    <a:lstStyle/>
                    <a:p>
                      <a:pPr algn="ctr"/>
                      <a:r>
                        <a:rPr lang="en-US" dirty="0"/>
                        <a:t>OUTPUT</a:t>
                      </a:r>
                      <a:r>
                        <a:rPr lang="en-US" baseline="0" dirty="0"/>
                        <a:t> 1</a:t>
                      </a:r>
                      <a:endParaRPr lang="en-US" dirty="0"/>
                    </a:p>
                  </a:txBody>
                  <a:tcPr/>
                </a:tc>
                <a:tc>
                  <a:txBody>
                    <a:bodyPr/>
                    <a:lstStyle/>
                    <a:p>
                      <a:pPr algn="ctr"/>
                      <a:r>
                        <a:rPr lang="en-US" dirty="0"/>
                        <a:t>OUTPUT 1</a:t>
                      </a:r>
                    </a:p>
                  </a:txBody>
                  <a:tcPr/>
                </a:tc>
                <a:extLst>
                  <a:ext uri="{0D108BD9-81ED-4DB2-BD59-A6C34878D82A}">
                    <a16:rowId xmlns:a16="http://schemas.microsoft.com/office/drawing/2014/main" val="10000"/>
                  </a:ext>
                </a:extLst>
              </a:tr>
              <a:tr h="370840">
                <a:tc>
                  <a:txBody>
                    <a:bodyPr/>
                    <a:lstStyle/>
                    <a:p>
                      <a:r>
                        <a:rPr lang="en-US" sz="1500" dirty="0"/>
                        <a:t>Enter a number between 0 and 10:5.</a:t>
                      </a:r>
                    </a:p>
                  </a:txBody>
                  <a:tcPr/>
                </a:tc>
                <a:tc>
                  <a:txBody>
                    <a:bodyPr/>
                    <a:lstStyle/>
                    <a:p>
                      <a:r>
                        <a:rPr lang="en-US" sz="1500" dirty="0"/>
                        <a:t>Enter a number between 0 and 10:50</a:t>
                      </a:r>
                    </a:p>
                  </a:txBody>
                  <a:tcPr/>
                </a:tc>
                <a:extLst>
                  <a:ext uri="{0D108BD9-81ED-4DB2-BD59-A6C34878D82A}">
                    <a16:rowId xmlns:a16="http://schemas.microsoft.com/office/drawing/2014/main" val="10001"/>
                  </a:ext>
                </a:extLst>
              </a:tr>
              <a:tr h="799462">
                <a:tc>
                  <a:txBody>
                    <a:bodyPr/>
                    <a:lstStyle/>
                    <a:p>
                      <a:r>
                        <a:rPr lang="en-US" sz="1500" dirty="0"/>
                        <a:t>You</a:t>
                      </a:r>
                      <a:r>
                        <a:rPr lang="en-US" sz="1500" baseline="0" dirty="0"/>
                        <a:t> entered 5</a:t>
                      </a:r>
                      <a:endParaRPr lang="en-US" sz="1500" dirty="0"/>
                    </a:p>
                  </a:txBody>
                  <a:tcPr/>
                </a:tc>
                <a:tc>
                  <a:txBody>
                    <a:bodyPr/>
                    <a:lstStyle/>
                    <a:p>
                      <a:r>
                        <a:rPr lang="en-US" sz="1500" dirty="0"/>
                        <a:t>Exception i</a:t>
                      </a:r>
                      <a:r>
                        <a:rPr lang="en-US" sz="1500" baseline="0" dirty="0"/>
                        <a:t>n thread “main” java.lang.AssertionError: bad number: 50 at AssertTest.main(AssertTest.java:15)</a:t>
                      </a:r>
                      <a:endParaRPr lang="en-US" sz="1500" dirty="0"/>
                    </a:p>
                  </a:txBody>
                  <a:tcPr/>
                </a:tc>
                <a:extLst>
                  <a:ext uri="{0D108BD9-81ED-4DB2-BD59-A6C34878D82A}">
                    <a16:rowId xmlns:a16="http://schemas.microsoft.com/office/drawing/2014/main" val="10002"/>
                  </a:ext>
                </a:extLst>
              </a:tr>
            </a:tbl>
          </a:graphicData>
        </a:graphic>
      </p:graphicFrame>
      <p:sp>
        <p:nvSpPr>
          <p:cNvPr id="22546" name="Slide Number Placeholder 5"/>
          <p:cNvSpPr>
            <a:spLocks noGrp="1"/>
          </p:cNvSpPr>
          <p:nvPr>
            <p:ph type="sldNum" sz="quarter" idx="10"/>
          </p:nvPr>
        </p:nvSpPr>
        <p:spPr>
          <a:noFill/>
        </p:spPr>
        <p:txBody>
          <a:bodyPr/>
          <a:lstStyle/>
          <a:p>
            <a:endParaRPr lang="en-US"/>
          </a:p>
          <a:p>
            <a:fld id="{FAF90BDF-DD44-4FDD-B343-3A951A94A3AF}" type="slidenum">
              <a:rPr lang="en-US" smtClean="0"/>
              <a:pPr/>
              <a:t>20</a:t>
            </a:fld>
            <a:endParaRPr lang="en-US"/>
          </a:p>
        </p:txBody>
      </p:sp>
    </p:spTree>
    <p:extLst>
      <p:ext uri="{BB962C8B-B14F-4D97-AF65-F5344CB8AC3E}">
        <p14:creationId xmlns:p14="http://schemas.microsoft.com/office/powerpoint/2010/main" val="291978344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t>Enabling/Disabling Assertions</a:t>
            </a:r>
          </a:p>
        </p:txBody>
      </p:sp>
      <p:sp>
        <p:nvSpPr>
          <p:cNvPr id="23555" name="Rectangle 3"/>
          <p:cNvSpPr>
            <a:spLocks noGrp="1" noChangeArrowheads="1"/>
          </p:cNvSpPr>
          <p:nvPr>
            <p:ph type="body" idx="1"/>
          </p:nvPr>
        </p:nvSpPr>
        <p:spPr>
          <a:xfrm>
            <a:off x="436880" y="1537855"/>
            <a:ext cx="11013902" cy="4514153"/>
          </a:xfrm>
        </p:spPr>
        <p:txBody>
          <a:bodyPr/>
          <a:lstStyle/>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To enable assertions at runtime, use the following commands:</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java enableassertion &lt;java class file&gt; OR</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java –ea &lt;java class file&gt; </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E.g., java –ea </a:t>
            </a:r>
            <a:r>
              <a:rPr lang="en-US" sz="2400" dirty="0" err="1">
                <a:latin typeface="Arial" panose="020B0604020202020204" pitchFamily="34" charset="0"/>
                <a:cs typeface="Arial" panose="020B0604020202020204" pitchFamily="34" charset="0"/>
              </a:rPr>
              <a:t>AssertionMain</a:t>
            </a: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To disable assertions at runtime, use the following commands:</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java </a:t>
            </a:r>
            <a:r>
              <a:rPr lang="en-US" sz="2400" dirty="0" err="1">
                <a:latin typeface="Arial" panose="020B0604020202020204" pitchFamily="34" charset="0"/>
                <a:cs typeface="Arial" panose="020B0604020202020204" pitchFamily="34" charset="0"/>
              </a:rPr>
              <a:t>disableassertion</a:t>
            </a:r>
            <a:r>
              <a:rPr lang="en-US" sz="2400" dirty="0">
                <a:latin typeface="Arial" panose="020B0604020202020204" pitchFamily="34" charset="0"/>
                <a:cs typeface="Arial" panose="020B0604020202020204" pitchFamily="34" charset="0"/>
              </a:rPr>
              <a:t> &lt;java class file&gt; OR </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java –</a:t>
            </a:r>
            <a:r>
              <a:rPr lang="en-US" sz="2400" dirty="0" err="1">
                <a:latin typeface="Arial" panose="020B0604020202020204" pitchFamily="34" charset="0"/>
                <a:cs typeface="Arial" panose="020B0604020202020204" pitchFamily="34" charset="0"/>
              </a:rPr>
              <a:t>da</a:t>
            </a:r>
            <a:r>
              <a:rPr lang="en-US" sz="2400" dirty="0">
                <a:latin typeface="Arial" panose="020B0604020202020204" pitchFamily="34" charset="0"/>
                <a:cs typeface="Arial" panose="020B0604020202020204" pitchFamily="34" charset="0"/>
              </a:rPr>
              <a:t> &lt;java class file&gt; </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E.g.,  java –</a:t>
            </a:r>
            <a:r>
              <a:rPr lang="en-US" sz="2400" dirty="0" err="1">
                <a:latin typeface="Arial" panose="020B0604020202020204" pitchFamily="34" charset="0"/>
                <a:cs typeface="Arial" panose="020B0604020202020204" pitchFamily="34" charset="0"/>
              </a:rPr>
              <a:t>da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AssertionMain</a:t>
            </a:r>
            <a:endParaRPr lang="en-US"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To enable assertions at Runtime (in Eclipse), use the following commands:</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Right-click on the file and select Run As &gt;Run Configurations</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Click on the Arguments tab</a:t>
            </a:r>
          </a:p>
          <a:p>
            <a:pPr marL="571500" lvl="2" indent="-279400">
              <a:buFont typeface="Arial" charset="0"/>
              <a:buChar char="–"/>
              <a:defRPr/>
            </a:pPr>
            <a:r>
              <a:rPr lang="en-US" sz="2400" dirty="0">
                <a:latin typeface="Arial" panose="020B0604020202020204" pitchFamily="34" charset="0"/>
                <a:cs typeface="Arial" panose="020B0604020202020204" pitchFamily="34" charset="0"/>
              </a:rPr>
              <a:t>In the VM arguments text box, enter -ea</a:t>
            </a:r>
          </a:p>
        </p:txBody>
      </p:sp>
      <p:sp>
        <p:nvSpPr>
          <p:cNvPr id="23556" name="Slide Number Placeholder 3"/>
          <p:cNvSpPr>
            <a:spLocks noGrp="1"/>
          </p:cNvSpPr>
          <p:nvPr>
            <p:ph type="sldNum" sz="quarter" idx="10"/>
          </p:nvPr>
        </p:nvSpPr>
        <p:spPr>
          <a:noFill/>
        </p:spPr>
        <p:txBody>
          <a:bodyPr/>
          <a:lstStyle/>
          <a:p>
            <a:endParaRPr lang="en-US"/>
          </a:p>
          <a:p>
            <a:fld id="{7DDBD2A1-C50D-4B7B-AC77-FBBBDA0AB4CA}" type="slidenum">
              <a:rPr lang="en-US" smtClean="0"/>
              <a:pPr/>
              <a:t>21</a:t>
            </a:fld>
            <a:endParaRPr lang="en-US"/>
          </a:p>
        </p:txBody>
      </p:sp>
    </p:spTree>
    <p:extLst>
      <p:ext uri="{BB962C8B-B14F-4D97-AF65-F5344CB8AC3E}">
        <p14:creationId xmlns:p14="http://schemas.microsoft.com/office/powerpoint/2010/main" val="125474539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a:t>Activity 5 – Exception Sequence</a:t>
            </a:r>
          </a:p>
        </p:txBody>
      </p:sp>
      <p:sp>
        <p:nvSpPr>
          <p:cNvPr id="24579" name="Content Placeholder 2"/>
          <p:cNvSpPr>
            <a:spLocks noGrp="1"/>
          </p:cNvSpPr>
          <p:nvPr>
            <p:ph idx="1"/>
          </p:nvPr>
        </p:nvSpPr>
        <p:spPr>
          <a:xfrm>
            <a:off x="409584" y="1558636"/>
            <a:ext cx="6996104" cy="4994564"/>
          </a:xfrm>
        </p:spPr>
        <p:txBody>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In this activity, you will:</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ExceptionSequenceActivity.java</a:t>
            </a:r>
            <a:r>
              <a:rPr lang="en-US" sz="2400" dirty="0">
                <a:latin typeface="Arial" panose="020B0604020202020204" pitchFamily="34" charset="0"/>
                <a:cs typeface="Arial" panose="020B0604020202020204" pitchFamily="34" charset="0"/>
              </a:rPr>
              <a:t>’ in the package sef.module8.activity.</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Read the instructions and create the code to complete this program.</a:t>
            </a:r>
          </a:p>
          <a:p>
            <a:pPr marL="342900"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24580" name="Slide Number Placeholder 3"/>
          <p:cNvSpPr>
            <a:spLocks noGrp="1"/>
          </p:cNvSpPr>
          <p:nvPr>
            <p:ph type="sldNum" sz="quarter" idx="10"/>
          </p:nvPr>
        </p:nvSpPr>
        <p:spPr>
          <a:noFill/>
        </p:spPr>
        <p:txBody>
          <a:bodyPr/>
          <a:lstStyle/>
          <a:p>
            <a:endParaRPr lang="en-US"/>
          </a:p>
          <a:p>
            <a:fld id="{507F13F4-D90B-405A-AC39-579B57719C40}" type="slidenum">
              <a:rPr lang="en-US" smtClean="0"/>
              <a:pPr/>
              <a:t>22</a:t>
            </a:fld>
            <a:endParaRPr lang="en-US"/>
          </a:p>
        </p:txBody>
      </p:sp>
      <p:pic>
        <p:nvPicPr>
          <p:cNvPr id="6" name="Picture 5">
            <a:extLst>
              <a:ext uri="{FF2B5EF4-FFF2-40B4-BE49-F238E27FC236}">
                <a16:creationId xmlns:a16="http://schemas.microsoft.com/office/drawing/2014/main" id="{018E21A0-772A-2143-86B1-22379E2843BF}"/>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34204244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3"/>
          <p:cNvSpPr>
            <a:spLocks noGrp="1"/>
          </p:cNvSpPr>
          <p:nvPr>
            <p:ph type="sldNum" sz="quarter" idx="10"/>
          </p:nvPr>
        </p:nvSpPr>
        <p:spPr>
          <a:noFill/>
        </p:spPr>
        <p:txBody>
          <a:bodyPr/>
          <a:lstStyle/>
          <a:p>
            <a:endParaRPr lang="en-US"/>
          </a:p>
          <a:p>
            <a:fld id="{38B7D3C0-AE59-47BF-8001-70A8C688200A}" type="slidenum">
              <a:rPr lang="en-US" smtClean="0"/>
              <a:pPr/>
              <a:t>23</a:t>
            </a:fld>
            <a:endParaRPr lang="en-US"/>
          </a:p>
        </p:txBody>
      </p:sp>
      <p:sp>
        <p:nvSpPr>
          <p:cNvPr id="25603" name="Rectangle 2"/>
          <p:cNvSpPr>
            <a:spLocks noGrp="1" noChangeArrowheads="1"/>
          </p:cNvSpPr>
          <p:nvPr>
            <p:ph type="title"/>
          </p:nvPr>
        </p:nvSpPr>
        <p:spPr/>
        <p:txBody>
          <a:bodyPr/>
          <a:lstStyle/>
          <a:p>
            <a:r>
              <a:rPr lang="en-US"/>
              <a:t>Questions and Comments</a:t>
            </a:r>
          </a:p>
        </p:txBody>
      </p:sp>
      <p:sp>
        <p:nvSpPr>
          <p:cNvPr id="25604" name="Rectangle 4"/>
          <p:cNvSpPr>
            <a:spLocks noGrp="1" noChangeArrowheads="1"/>
          </p:cNvSpPr>
          <p:nvPr>
            <p:ph type="body" idx="1"/>
          </p:nvPr>
        </p:nvSpPr>
        <p:spPr>
          <a:xfrm>
            <a:off x="1685926" y="1295400"/>
            <a:ext cx="4410075" cy="5334000"/>
          </a:xfrm>
        </p:spPr>
        <p:txBody>
          <a:bodyPr/>
          <a:lstStyle/>
          <a:p>
            <a:r>
              <a:rPr lang="en-US"/>
              <a:t>What questions or comments </a:t>
            </a:r>
            <a:br>
              <a:rPr lang="en-US"/>
            </a:br>
            <a:r>
              <a:rPr lang="en-US"/>
              <a:t>do you have?</a:t>
            </a:r>
          </a:p>
        </p:txBody>
      </p:sp>
      <p:pic>
        <p:nvPicPr>
          <p:cNvPr id="6" name="Picture 5">
            <a:extLst>
              <a:ext uri="{FF2B5EF4-FFF2-40B4-BE49-F238E27FC236}">
                <a16:creationId xmlns:a16="http://schemas.microsoft.com/office/drawing/2014/main" id="{50BE4AB4-8674-6A43-9A10-833B87F50E7D}"/>
              </a:ext>
            </a:extLst>
          </p:cNvPr>
          <p:cNvPicPr>
            <a:picLocks noChangeAspect="1"/>
          </p:cNvPicPr>
          <p:nvPr/>
        </p:nvPicPr>
        <p:blipFill>
          <a:blip r:embed="rId3"/>
          <a:stretch>
            <a:fillRect/>
          </a:stretch>
        </p:blipFill>
        <p:spPr>
          <a:xfrm>
            <a:off x="4760496" y="2054870"/>
            <a:ext cx="6983295" cy="3963020"/>
          </a:xfrm>
          <a:prstGeom prst="rect">
            <a:avLst/>
          </a:prstGeom>
        </p:spPr>
      </p:pic>
    </p:spTree>
    <p:extLst>
      <p:ext uri="{BB962C8B-B14F-4D97-AF65-F5344CB8AC3E}">
        <p14:creationId xmlns:p14="http://schemas.microsoft.com/office/powerpoint/2010/main" val="3512583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t>Exceptions</a:t>
            </a:r>
          </a:p>
        </p:txBody>
      </p:sp>
      <p:sp>
        <p:nvSpPr>
          <p:cNvPr id="5123" name="Rectangle 3"/>
          <p:cNvSpPr>
            <a:spLocks noGrp="1" noChangeArrowheads="1"/>
          </p:cNvSpPr>
          <p:nvPr>
            <p:ph idx="1"/>
          </p:nvPr>
        </p:nvSpPr>
        <p:spPr>
          <a:xfrm>
            <a:off x="436879" y="1941705"/>
            <a:ext cx="9974811" cy="4110303"/>
          </a:xfrm>
        </p:spPr>
        <p:txBody>
          <a:bodyPr/>
          <a:lstStyle/>
          <a:p>
            <a:pPr marL="342900" indent="-3429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Exception is:</a:t>
            </a:r>
          </a:p>
          <a:p>
            <a:pPr marL="619125" lvl="1" indent="-3429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An event during program execution that prevents the program from continuing normally.</a:t>
            </a:r>
          </a:p>
          <a:p>
            <a:pPr marL="619125" lvl="1" indent="-3429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An error condition that changes the normal flow of control in a program.</a:t>
            </a:r>
          </a:p>
          <a:p>
            <a:pPr marL="619125" lvl="1" indent="-3429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A signal that some unexpected condition has occurred in the program.</a:t>
            </a:r>
          </a:p>
          <a:p>
            <a:pPr marL="619125" lvl="1" indent="-342900">
              <a:buFont typeface="Arial" panose="020B0604020202020204" pitchFamily="34" charset="0"/>
              <a:buChar char="•"/>
            </a:pPr>
            <a:r>
              <a:rPr lang="en-US" sz="2400" dirty="0">
                <a:solidFill>
                  <a:schemeClr val="tx1"/>
                </a:solidFill>
                <a:latin typeface="Arial" panose="020B0604020202020204" pitchFamily="34" charset="0"/>
                <a:cs typeface="Arial" panose="020B0604020202020204" pitchFamily="34" charset="0"/>
              </a:rPr>
              <a:t>Classified as Checked, Unchecked, and Errors.</a:t>
            </a:r>
          </a:p>
        </p:txBody>
      </p:sp>
      <p:sp>
        <p:nvSpPr>
          <p:cNvPr id="5124" name="Slide Number Placeholder 3"/>
          <p:cNvSpPr>
            <a:spLocks noGrp="1"/>
          </p:cNvSpPr>
          <p:nvPr>
            <p:ph type="sldNum" sz="quarter" idx="10"/>
          </p:nvPr>
        </p:nvSpPr>
        <p:spPr>
          <a:noFill/>
        </p:spPr>
        <p:txBody>
          <a:bodyPr/>
          <a:lstStyle/>
          <a:p>
            <a:endParaRPr lang="en-US"/>
          </a:p>
          <a:p>
            <a:fld id="{E3ABC4E9-ECD7-45C6-A762-63D91D7DFF2D}" type="slidenum">
              <a:rPr lang="en-US" smtClean="0"/>
              <a:pPr/>
              <a:t>3</a:t>
            </a:fld>
            <a:endParaRPr lang="en-US"/>
          </a:p>
        </p:txBody>
      </p:sp>
    </p:spTree>
    <p:extLst>
      <p:ext uri="{BB962C8B-B14F-4D97-AF65-F5344CB8AC3E}">
        <p14:creationId xmlns:p14="http://schemas.microsoft.com/office/powerpoint/2010/main" val="70307833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body" idx="1"/>
          </p:nvPr>
        </p:nvSpPr>
        <p:spPr>
          <a:xfrm>
            <a:off x="436879" y="1941705"/>
            <a:ext cx="10639829" cy="4110303"/>
          </a:xfrm>
        </p:spPr>
        <p:txBody>
          <a:bodyPr/>
          <a:lstStyle/>
          <a:p>
            <a:pPr marL="342900" indent="-342900">
              <a:spcBef>
                <a:spcPct val="0"/>
              </a:spcBef>
              <a:spcAft>
                <a:spcPts val="600"/>
              </a:spcAft>
              <a:buClr>
                <a:srgbClr val="000000"/>
              </a:buClr>
              <a:buFont typeface="Arial" panose="020B0604020202020204" pitchFamily="34" charset="0"/>
              <a:buChar char="•"/>
              <a:defRPr/>
            </a:pPr>
            <a:r>
              <a:rPr lang="en-US" sz="2400" kern="1200" dirty="0">
                <a:latin typeface="Arial" panose="020B0604020202020204" pitchFamily="34" charset="0"/>
                <a:cs typeface="Arial" panose="020B0604020202020204" pitchFamily="34" charset="0"/>
              </a:rPr>
              <a:t>The exception handling mechanism is built around the </a:t>
            </a:r>
            <a:r>
              <a:rPr lang="en-US" sz="2400" b="1" kern="1200" dirty="0">
                <a:latin typeface="Arial" panose="020B0604020202020204" pitchFamily="34" charset="0"/>
                <a:cs typeface="Arial" panose="020B0604020202020204" pitchFamily="34" charset="0"/>
              </a:rPr>
              <a:t>throw-and-catch paradigm:</a:t>
            </a:r>
          </a:p>
          <a:p>
            <a:pPr marL="619125" lvl="1" indent="-342900">
              <a:spcBef>
                <a:spcPct val="0"/>
              </a:spcBef>
              <a:spcAft>
                <a:spcPts val="600"/>
              </a:spcAft>
              <a:buClr>
                <a:srgbClr val="000000"/>
              </a:buClr>
              <a:buFont typeface="Wingdings" pitchFamily="2" charset="2"/>
              <a:buChar char="Ø"/>
              <a:defRPr/>
            </a:pPr>
            <a:r>
              <a:rPr lang="en-US" sz="2400" b="1" kern="1200" dirty="0">
                <a:latin typeface="Arial" panose="020B0604020202020204" pitchFamily="34" charset="0"/>
                <a:cs typeface="Arial" panose="020B0604020202020204" pitchFamily="34" charset="0"/>
              </a:rPr>
              <a:t>‘to throw’ means an exception has occurred.</a:t>
            </a:r>
          </a:p>
          <a:p>
            <a:pPr marL="619125" lvl="1" indent="-342900">
              <a:spcBef>
                <a:spcPct val="0"/>
              </a:spcBef>
              <a:spcAft>
                <a:spcPts val="600"/>
              </a:spcAft>
              <a:buClr>
                <a:srgbClr val="000000"/>
              </a:buClr>
              <a:buFont typeface="Wingdings" pitchFamily="2" charset="2"/>
              <a:buChar char="Ø"/>
              <a:defRPr/>
            </a:pPr>
            <a:r>
              <a:rPr lang="en-US" sz="2400" b="1" kern="1200" dirty="0">
                <a:latin typeface="Arial" panose="020B0604020202020204" pitchFamily="34" charset="0"/>
                <a:cs typeface="Arial" panose="020B0604020202020204" pitchFamily="34" charset="0"/>
              </a:rPr>
              <a:t>‘to catch’ means to deal with, or handle an exception.</a:t>
            </a:r>
            <a:endParaRPr lang="en-US" sz="2400" kern="12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defRPr/>
            </a:pPr>
            <a:r>
              <a:rPr lang="en-US" sz="2400" dirty="0">
                <a:latin typeface="Arial" panose="020B0604020202020204" pitchFamily="34" charset="0"/>
                <a:cs typeface="Arial" panose="020B0604020202020204" pitchFamily="34" charset="0"/>
              </a:rPr>
              <a:t>If an exception is not caught, it is </a:t>
            </a:r>
            <a:r>
              <a:rPr lang="en-US" sz="2400" b="1" dirty="0">
                <a:latin typeface="Arial" panose="020B0604020202020204" pitchFamily="34" charset="0"/>
                <a:cs typeface="Arial" panose="020B0604020202020204" pitchFamily="34" charset="0"/>
              </a:rPr>
              <a:t>propagated</a:t>
            </a:r>
            <a:r>
              <a:rPr lang="en-US" sz="2400" dirty="0">
                <a:latin typeface="Arial" panose="020B0604020202020204" pitchFamily="34" charset="0"/>
                <a:cs typeface="Arial" panose="020B0604020202020204" pitchFamily="34" charset="0"/>
              </a:rPr>
              <a:t> to the call stack until a handler is found.</a:t>
            </a:r>
          </a:p>
          <a:p>
            <a:pPr marL="342900" indent="-342900" eaLnBrk="1" hangingPunct="1">
              <a:buFont typeface="Arial" panose="020B0604020202020204" pitchFamily="34" charset="0"/>
              <a:buChar char="•"/>
              <a:defRPr/>
            </a:pPr>
            <a:endParaRPr lang="en-US" sz="2400" dirty="0">
              <a:latin typeface="Arial" panose="020B0604020202020204" pitchFamily="34" charset="0"/>
              <a:cs typeface="Arial" panose="020B0604020202020204" pitchFamily="34" charset="0"/>
            </a:endParaRPr>
          </a:p>
        </p:txBody>
      </p:sp>
      <p:sp>
        <p:nvSpPr>
          <p:cNvPr id="177155" name="Rectangle 3"/>
          <p:cNvSpPr>
            <a:spLocks noGrp="1" noChangeArrowheads="1"/>
          </p:cNvSpPr>
          <p:nvPr>
            <p:ph type="title"/>
          </p:nvPr>
        </p:nvSpPr>
        <p:spPr>
          <a:effectLst>
            <a:outerShdw dist="35921" dir="2700000" algn="ctr" rotWithShape="0">
              <a:schemeClr val="bg1"/>
            </a:outerShdw>
          </a:effectLst>
        </p:spPr>
        <p:txBody>
          <a:bodyPr/>
          <a:lstStyle/>
          <a:p>
            <a:pPr eaLnBrk="1" hangingPunct="1">
              <a:defRPr/>
            </a:pPr>
            <a:r>
              <a:rPr lang="en-US" dirty="0"/>
              <a:t>Handling Exceptions</a:t>
            </a:r>
          </a:p>
        </p:txBody>
      </p:sp>
      <p:sp>
        <p:nvSpPr>
          <p:cNvPr id="6148" name="Slide Number Placeholder 3"/>
          <p:cNvSpPr>
            <a:spLocks noGrp="1"/>
          </p:cNvSpPr>
          <p:nvPr>
            <p:ph type="sldNum" sz="quarter" idx="10"/>
          </p:nvPr>
        </p:nvSpPr>
        <p:spPr>
          <a:noFill/>
        </p:spPr>
        <p:txBody>
          <a:bodyPr/>
          <a:lstStyle/>
          <a:p>
            <a:endParaRPr lang="en-US"/>
          </a:p>
          <a:p>
            <a:fld id="{B93A8746-8B7D-40E5-9A3E-7961EEE2A256}" type="slidenum">
              <a:rPr lang="en-US" smtClean="0"/>
              <a:pPr/>
              <a:t>4</a:t>
            </a:fld>
            <a:endParaRPr lang="en-US"/>
          </a:p>
        </p:txBody>
      </p:sp>
    </p:spTree>
    <p:extLst>
      <p:ext uri="{BB962C8B-B14F-4D97-AF65-F5344CB8AC3E}">
        <p14:creationId xmlns:p14="http://schemas.microsoft.com/office/powerpoint/2010/main" val="608363328"/>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1970085" y="3938998"/>
            <a:ext cx="3457578" cy="572874"/>
          </a:xfrm>
          <a:prstGeom prst="rect">
            <a:avLst/>
          </a:prstGeom>
          <a:solidFill>
            <a:srgbClr val="C0C0C0">
              <a:alpha val="25098"/>
            </a:srgbClr>
          </a:solidFill>
          <a:ln w="19050" algn="ctr">
            <a:noFill/>
            <a:miter lim="800000"/>
            <a:headEnd/>
            <a:tailEnd/>
          </a:ln>
        </p:spPr>
        <p:txBody>
          <a:bodyPr wrap="square" anchor="ctr">
            <a:spAutoFit/>
          </a:bodyPr>
          <a:lstStyle/>
          <a:p>
            <a:pPr algn="ctr">
              <a:lnSpc>
                <a:spcPct val="80000"/>
              </a:lnSpc>
              <a:spcBef>
                <a:spcPct val="20000"/>
              </a:spcBef>
              <a:buClr>
                <a:schemeClr val="hlink"/>
              </a:buClr>
            </a:pPr>
            <a:endParaRPr lang="en-US"/>
          </a:p>
        </p:txBody>
      </p:sp>
      <p:sp>
        <p:nvSpPr>
          <p:cNvPr id="7171" name="Rectangle 3"/>
          <p:cNvSpPr>
            <a:spLocks noChangeArrowheads="1"/>
          </p:cNvSpPr>
          <p:nvPr/>
        </p:nvSpPr>
        <p:spPr bwMode="auto">
          <a:xfrm>
            <a:off x="1970085" y="3137854"/>
            <a:ext cx="3449637" cy="504067"/>
          </a:xfrm>
          <a:prstGeom prst="rect">
            <a:avLst/>
          </a:prstGeom>
          <a:solidFill>
            <a:srgbClr val="C0C0C0">
              <a:alpha val="25098"/>
            </a:srgbClr>
          </a:solidFill>
          <a:ln w="19050" algn="ctr">
            <a:noFill/>
            <a:miter lim="800000"/>
            <a:headEnd/>
            <a:tailEnd/>
          </a:ln>
        </p:spPr>
        <p:txBody>
          <a:bodyPr wrap="square" anchor="ctr">
            <a:spAutoFit/>
          </a:bodyPr>
          <a:lstStyle/>
          <a:p>
            <a:pPr algn="ctr">
              <a:lnSpc>
                <a:spcPct val="80000"/>
              </a:lnSpc>
              <a:spcBef>
                <a:spcPct val="20000"/>
              </a:spcBef>
              <a:buClr>
                <a:schemeClr val="hlink"/>
              </a:buClr>
            </a:pPr>
            <a:endParaRPr lang="en-US"/>
          </a:p>
        </p:txBody>
      </p:sp>
      <p:sp>
        <p:nvSpPr>
          <p:cNvPr id="7172" name="Rectangle 4"/>
          <p:cNvSpPr>
            <a:spLocks noChangeArrowheads="1"/>
          </p:cNvSpPr>
          <p:nvPr/>
        </p:nvSpPr>
        <p:spPr bwMode="auto">
          <a:xfrm>
            <a:off x="1970087" y="2397429"/>
            <a:ext cx="3449636" cy="504067"/>
          </a:xfrm>
          <a:prstGeom prst="rect">
            <a:avLst/>
          </a:prstGeom>
          <a:solidFill>
            <a:srgbClr val="C0C0C0">
              <a:alpha val="25098"/>
            </a:srgbClr>
          </a:solidFill>
          <a:ln w="19050" algn="ctr">
            <a:noFill/>
            <a:miter lim="800000"/>
            <a:headEnd/>
            <a:tailEnd/>
          </a:ln>
        </p:spPr>
        <p:txBody>
          <a:bodyPr wrap="square" anchor="ctr">
            <a:spAutoFit/>
          </a:bodyPr>
          <a:lstStyle/>
          <a:p>
            <a:pPr algn="ctr">
              <a:lnSpc>
                <a:spcPct val="80000"/>
              </a:lnSpc>
              <a:spcBef>
                <a:spcPct val="20000"/>
              </a:spcBef>
              <a:buClr>
                <a:schemeClr val="hlink"/>
              </a:buClr>
            </a:pPr>
            <a:endParaRPr lang="en-US"/>
          </a:p>
        </p:txBody>
      </p:sp>
      <p:sp>
        <p:nvSpPr>
          <p:cNvPr id="7173" name="Rectangle 5"/>
          <p:cNvSpPr>
            <a:spLocks noChangeArrowheads="1"/>
          </p:cNvSpPr>
          <p:nvPr/>
        </p:nvSpPr>
        <p:spPr bwMode="auto">
          <a:xfrm>
            <a:off x="1835150" y="1270001"/>
            <a:ext cx="3595688" cy="4310063"/>
          </a:xfrm>
          <a:prstGeom prst="rect">
            <a:avLst/>
          </a:prstGeom>
          <a:noFill/>
          <a:ln w="12700">
            <a:solidFill>
              <a:schemeClr val="tx1"/>
            </a:solidFill>
            <a:miter lim="800000"/>
            <a:headEnd/>
            <a:tailEnd/>
          </a:ln>
        </p:spPr>
        <p:txBody>
          <a:bodyPr lIns="90488" tIns="44450" rIns="90488" bIns="44450"/>
          <a:lstStyle/>
          <a:p>
            <a:pPr marL="274638" indent="-274638">
              <a:spcBef>
                <a:spcPct val="20000"/>
              </a:spcBef>
              <a:buClr>
                <a:schemeClr val="tx1"/>
              </a:buClr>
            </a:pPr>
            <a:r>
              <a:rPr lang="en-US" sz="1100" b="1">
                <a:solidFill>
                  <a:srgbClr val="993366"/>
                </a:solidFill>
                <a:latin typeface="Courier New" pitchFamily="49" charset="0"/>
              </a:rPr>
              <a:t>try</a:t>
            </a:r>
            <a:r>
              <a:rPr lang="en-US" sz="1100" b="1">
                <a:solidFill>
                  <a:srgbClr val="000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	</a:t>
            </a:r>
            <a:r>
              <a:rPr lang="en-US" sz="1100" b="1">
                <a:solidFill>
                  <a:srgbClr val="008000"/>
                </a:solidFill>
                <a:latin typeface="Courier New" pitchFamily="49" charset="0"/>
              </a:rPr>
              <a:t>/*</a:t>
            </a:r>
          </a:p>
          <a:p>
            <a:pPr marL="274638" indent="-274638">
              <a:spcBef>
                <a:spcPct val="20000"/>
              </a:spcBef>
              <a:buClr>
                <a:schemeClr val="tx1"/>
              </a:buClr>
            </a:pPr>
            <a:r>
              <a:rPr lang="en-US" sz="1100" b="1">
                <a:solidFill>
                  <a:srgbClr val="008000"/>
                </a:solidFill>
                <a:latin typeface="Courier New" pitchFamily="49" charset="0"/>
              </a:rPr>
              <a:t>	 * some codes to test here </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 </a:t>
            </a:r>
            <a:r>
              <a:rPr lang="en-US" sz="1100" b="1">
                <a:solidFill>
                  <a:srgbClr val="993366"/>
                </a:solidFill>
                <a:latin typeface="Courier New" pitchFamily="49" charset="0"/>
              </a:rPr>
              <a:t>catch</a:t>
            </a:r>
            <a:r>
              <a:rPr lang="en-US" sz="1100" b="1">
                <a:solidFill>
                  <a:srgbClr val="000000"/>
                </a:solidFill>
                <a:latin typeface="Courier New" pitchFamily="49" charset="0"/>
              </a:rPr>
              <a:t> (SQLException </a:t>
            </a:r>
            <a:r>
              <a:rPr lang="en-US" sz="1100" b="1" i="1">
                <a:solidFill>
                  <a:srgbClr val="000000"/>
                </a:solidFill>
                <a:latin typeface="Courier New" pitchFamily="49" charset="0"/>
              </a:rPr>
              <a:t>sx</a:t>
            </a:r>
            <a:r>
              <a:rPr lang="en-US" sz="1100" b="1">
                <a:solidFill>
                  <a:srgbClr val="000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 handle </a:t>
            </a:r>
            <a:r>
              <a:rPr lang="en-US" sz="1100" b="1" i="1">
                <a:solidFill>
                  <a:srgbClr val="008000"/>
                </a:solidFill>
                <a:latin typeface="Courier New" pitchFamily="49" charset="0"/>
              </a:rPr>
              <a:t>Exception1</a:t>
            </a:r>
            <a:r>
              <a:rPr lang="en-US" sz="1100" b="1">
                <a:solidFill>
                  <a:srgbClr val="008000"/>
                </a:solidFill>
                <a:latin typeface="Courier New" pitchFamily="49" charset="0"/>
              </a:rPr>
              <a:t> here</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 </a:t>
            </a:r>
            <a:r>
              <a:rPr lang="en-US" sz="1100" b="1">
                <a:solidFill>
                  <a:srgbClr val="993366"/>
                </a:solidFill>
                <a:latin typeface="Courier New" pitchFamily="49" charset="0"/>
              </a:rPr>
              <a:t>catch</a:t>
            </a:r>
            <a:r>
              <a:rPr lang="en-US" sz="1100" b="1">
                <a:solidFill>
                  <a:srgbClr val="000000"/>
                </a:solidFill>
                <a:latin typeface="Courier New" pitchFamily="49" charset="0"/>
              </a:rPr>
              <a:t> (IOException </a:t>
            </a:r>
            <a:r>
              <a:rPr lang="en-US" sz="1100" b="1" i="1">
                <a:solidFill>
                  <a:srgbClr val="000000"/>
                </a:solidFill>
                <a:latin typeface="Courier New" pitchFamily="49" charset="0"/>
              </a:rPr>
              <a:t>ix</a:t>
            </a:r>
            <a:r>
              <a:rPr lang="en-US" sz="1100" b="1">
                <a:solidFill>
                  <a:srgbClr val="000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 handle </a:t>
            </a:r>
            <a:r>
              <a:rPr lang="en-US" sz="1100" b="1" i="1">
                <a:solidFill>
                  <a:srgbClr val="008000"/>
                </a:solidFill>
                <a:latin typeface="Courier New" pitchFamily="49" charset="0"/>
              </a:rPr>
              <a:t>Exception2</a:t>
            </a:r>
            <a:r>
              <a:rPr lang="en-US" sz="1100" b="1">
                <a:solidFill>
                  <a:srgbClr val="008000"/>
                </a:solidFill>
                <a:latin typeface="Courier New" pitchFamily="49" charset="0"/>
              </a:rPr>
              <a:t> here</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 </a:t>
            </a:r>
            <a:r>
              <a:rPr lang="en-US" sz="1100" b="1">
                <a:solidFill>
                  <a:srgbClr val="993366"/>
                </a:solidFill>
                <a:latin typeface="Courier New" pitchFamily="49" charset="0"/>
              </a:rPr>
              <a:t>catch</a:t>
            </a:r>
            <a:r>
              <a:rPr lang="en-US" sz="1100" b="1">
                <a:solidFill>
                  <a:srgbClr val="000000"/>
                </a:solidFill>
                <a:latin typeface="Courier New" pitchFamily="49" charset="0"/>
              </a:rPr>
              <a:t> (</a:t>
            </a:r>
            <a:r>
              <a:rPr lang="en-US" sz="1100" b="1" i="1">
                <a:solidFill>
                  <a:srgbClr val="000000"/>
                </a:solidFill>
                <a:latin typeface="Courier New" pitchFamily="49" charset="0"/>
              </a:rPr>
              <a:t>Exception ex</a:t>
            </a:r>
            <a:r>
              <a:rPr lang="en-US" sz="1100" b="1">
                <a:solidFill>
                  <a:srgbClr val="000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 handle </a:t>
            </a:r>
            <a:r>
              <a:rPr lang="en-US" sz="1100" b="1" i="1">
                <a:solidFill>
                  <a:srgbClr val="008000"/>
                </a:solidFill>
                <a:latin typeface="Courier New" pitchFamily="49" charset="0"/>
              </a:rPr>
              <a:t>Exception3</a:t>
            </a:r>
            <a:r>
              <a:rPr lang="en-US" sz="1100" b="1">
                <a:solidFill>
                  <a:srgbClr val="008000"/>
                </a:solidFill>
                <a:latin typeface="Courier New" pitchFamily="49" charset="0"/>
              </a:rPr>
              <a:t> here</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 </a:t>
            </a:r>
            <a:r>
              <a:rPr lang="en-US" sz="1100" b="1">
                <a:solidFill>
                  <a:srgbClr val="993366"/>
                </a:solidFill>
                <a:latin typeface="Courier New" pitchFamily="49" charset="0"/>
              </a:rPr>
              <a:t>finally</a:t>
            </a:r>
            <a:r>
              <a:rPr lang="en-US" sz="1100" b="1">
                <a:solidFill>
                  <a:srgbClr val="000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8000"/>
                </a:solidFill>
                <a:latin typeface="Courier New" pitchFamily="49" charset="0"/>
              </a:rPr>
              <a:t>	 * always execute codes here</a:t>
            </a:r>
          </a:p>
          <a:p>
            <a:pPr marL="274638" indent="-274638">
              <a:spcBef>
                <a:spcPct val="20000"/>
              </a:spcBef>
              <a:buClr>
                <a:schemeClr val="tx1"/>
              </a:buClr>
            </a:pPr>
            <a:r>
              <a:rPr lang="en-US" sz="1100" b="1">
                <a:solidFill>
                  <a:srgbClr val="008000"/>
                </a:solidFill>
                <a:latin typeface="Courier New" pitchFamily="49" charset="0"/>
              </a:rPr>
              <a:t>	 */</a:t>
            </a:r>
          </a:p>
          <a:p>
            <a:pPr marL="274638" indent="-274638">
              <a:spcBef>
                <a:spcPct val="20000"/>
              </a:spcBef>
              <a:buClr>
                <a:schemeClr val="tx1"/>
              </a:buClr>
            </a:pPr>
            <a:r>
              <a:rPr lang="en-US" sz="1100" b="1">
                <a:solidFill>
                  <a:srgbClr val="000000"/>
                </a:solidFill>
                <a:latin typeface="Courier New" pitchFamily="49" charset="0"/>
              </a:rPr>
              <a:t>}</a:t>
            </a:r>
          </a:p>
        </p:txBody>
      </p:sp>
      <p:sp>
        <p:nvSpPr>
          <p:cNvPr id="7174" name="AutoShape 6"/>
          <p:cNvSpPr>
            <a:spLocks/>
          </p:cNvSpPr>
          <p:nvPr/>
        </p:nvSpPr>
        <p:spPr bwMode="auto">
          <a:xfrm>
            <a:off x="6497639" y="1812925"/>
            <a:ext cx="3182937" cy="736600"/>
          </a:xfrm>
          <a:prstGeom prst="accentBorderCallout2">
            <a:avLst>
              <a:gd name="adj1" fmla="val 28488"/>
              <a:gd name="adj2" fmla="val -2394"/>
              <a:gd name="adj3" fmla="val 26636"/>
              <a:gd name="adj4" fmla="val -71887"/>
              <a:gd name="adj5" fmla="val -51430"/>
              <a:gd name="adj6" fmla="val -132059"/>
            </a:avLst>
          </a:prstGeom>
          <a:solidFill>
            <a:srgbClr val="CCFFFF">
              <a:alpha val="45097"/>
            </a:srgbClr>
          </a:solidFill>
          <a:ln w="19050" algn="ctr">
            <a:solidFill>
              <a:schemeClr val="tx1"/>
            </a:solidFill>
            <a:miter lim="800000"/>
            <a:headEnd/>
            <a:tailEnd/>
          </a:ln>
        </p:spPr>
        <p:txBody>
          <a:bodyPr/>
          <a:lstStyle/>
          <a:p>
            <a:pPr eaLnBrk="0" hangingPunct="0">
              <a:spcBef>
                <a:spcPct val="50000"/>
              </a:spcBef>
              <a:defRPr/>
            </a:pPr>
            <a:r>
              <a:rPr lang="en-US" sz="1400" b="1" dirty="0"/>
              <a:t>Try block </a:t>
            </a:r>
            <a:r>
              <a:rPr lang="en-US" sz="1400" dirty="0"/>
              <a:t>encloses the context where a possible exception can be thrown </a:t>
            </a:r>
          </a:p>
        </p:txBody>
      </p:sp>
      <p:sp>
        <p:nvSpPr>
          <p:cNvPr id="7175" name="AutoShape 7"/>
          <p:cNvSpPr>
            <a:spLocks/>
          </p:cNvSpPr>
          <p:nvPr/>
        </p:nvSpPr>
        <p:spPr bwMode="auto">
          <a:xfrm>
            <a:off x="6510338" y="2668588"/>
            <a:ext cx="3194050" cy="736600"/>
          </a:xfrm>
          <a:prstGeom prst="accentBorderCallout2">
            <a:avLst>
              <a:gd name="adj1" fmla="val 28489"/>
              <a:gd name="adj2" fmla="val -2384"/>
              <a:gd name="adj3" fmla="val 28489"/>
              <a:gd name="adj4" fmla="val -73273"/>
              <a:gd name="adj5" fmla="val -40918"/>
              <a:gd name="adj6" fmla="val -133078"/>
            </a:avLst>
          </a:prstGeom>
          <a:solidFill>
            <a:srgbClr val="CCFFFF">
              <a:alpha val="45097"/>
            </a:srgbClr>
          </a:solidFill>
          <a:ln w="19050" algn="ctr">
            <a:solidFill>
              <a:schemeClr val="tx1"/>
            </a:solidFill>
            <a:miter lim="800000"/>
            <a:headEnd/>
            <a:tailEnd/>
          </a:ln>
        </p:spPr>
        <p:txBody>
          <a:bodyPr/>
          <a:lstStyle/>
          <a:p>
            <a:pPr eaLnBrk="0" hangingPunct="0">
              <a:spcBef>
                <a:spcPct val="50000"/>
              </a:spcBef>
              <a:defRPr/>
            </a:pPr>
            <a:r>
              <a:rPr lang="en-US" sz="1400" dirty="0"/>
              <a:t>Each </a:t>
            </a:r>
            <a:r>
              <a:rPr lang="en-US" sz="1400" b="1" dirty="0"/>
              <a:t>Catch() block</a:t>
            </a:r>
            <a:r>
              <a:rPr lang="en-US" sz="1400" dirty="0"/>
              <a:t> is an exception handler and can appear several times</a:t>
            </a:r>
            <a:r>
              <a:rPr lang="en-US" sz="1400" b="1" dirty="0"/>
              <a:t> </a:t>
            </a:r>
          </a:p>
        </p:txBody>
      </p:sp>
      <p:sp>
        <p:nvSpPr>
          <p:cNvPr id="7176" name="AutoShape 8"/>
          <p:cNvSpPr>
            <a:spLocks/>
          </p:cNvSpPr>
          <p:nvPr/>
        </p:nvSpPr>
        <p:spPr bwMode="auto">
          <a:xfrm>
            <a:off x="6523039" y="3595688"/>
            <a:ext cx="3157537" cy="747712"/>
          </a:xfrm>
          <a:prstGeom prst="accentBorderCallout2">
            <a:avLst>
              <a:gd name="adj1" fmla="val 9704"/>
              <a:gd name="adj2" fmla="val -2361"/>
              <a:gd name="adj3" fmla="val 11529"/>
              <a:gd name="adj4" fmla="val -76093"/>
              <a:gd name="adj5" fmla="val 179981"/>
              <a:gd name="adj6" fmla="val -127044"/>
            </a:avLst>
          </a:prstGeom>
          <a:solidFill>
            <a:srgbClr val="CCFFFF">
              <a:alpha val="45097"/>
            </a:srgbClr>
          </a:solidFill>
          <a:ln w="19050" algn="ctr">
            <a:solidFill>
              <a:schemeClr val="tx1"/>
            </a:solidFill>
            <a:miter lim="800000"/>
            <a:headEnd/>
            <a:tailEnd/>
          </a:ln>
        </p:spPr>
        <p:txBody>
          <a:bodyPr/>
          <a:lstStyle/>
          <a:p>
            <a:pPr eaLnBrk="0" hangingPunct="0">
              <a:spcBef>
                <a:spcPct val="50000"/>
              </a:spcBef>
              <a:defRPr/>
            </a:pPr>
            <a:r>
              <a:rPr lang="en-US" sz="1400" dirty="0"/>
              <a:t>An optional </a:t>
            </a:r>
            <a:r>
              <a:rPr lang="en-US" sz="1400" b="1" dirty="0"/>
              <a:t>Finally block </a:t>
            </a:r>
            <a:r>
              <a:rPr lang="en-US" sz="1400" dirty="0"/>
              <a:t>is always executed before exiting the </a:t>
            </a:r>
            <a:r>
              <a:rPr lang="en-US" sz="1400" b="1" dirty="0"/>
              <a:t>Try </a:t>
            </a:r>
            <a:r>
              <a:rPr lang="en-US" sz="1400" dirty="0"/>
              <a:t>statement</a:t>
            </a:r>
            <a:r>
              <a:rPr lang="en-US" sz="1400" b="1" dirty="0"/>
              <a:t>. </a:t>
            </a:r>
            <a:endParaRPr lang="en-US" dirty="0"/>
          </a:p>
        </p:txBody>
      </p:sp>
      <p:sp>
        <p:nvSpPr>
          <p:cNvPr id="7177" name="Rectangle 9"/>
          <p:cNvSpPr>
            <a:spLocks noChangeArrowheads="1"/>
          </p:cNvSpPr>
          <p:nvPr/>
        </p:nvSpPr>
        <p:spPr bwMode="auto">
          <a:xfrm>
            <a:off x="1978025" y="1541008"/>
            <a:ext cx="3449638" cy="340375"/>
          </a:xfrm>
          <a:prstGeom prst="rect">
            <a:avLst/>
          </a:prstGeom>
          <a:solidFill>
            <a:srgbClr val="C0C0C0">
              <a:alpha val="25098"/>
            </a:srgbClr>
          </a:solidFill>
          <a:ln w="19050" algn="ctr">
            <a:noFill/>
            <a:miter lim="800000"/>
            <a:headEnd/>
            <a:tailEnd/>
          </a:ln>
        </p:spPr>
        <p:txBody>
          <a:bodyPr wrap="square" anchor="ctr">
            <a:spAutoFit/>
          </a:bodyPr>
          <a:lstStyle/>
          <a:p>
            <a:pPr algn="ctr">
              <a:lnSpc>
                <a:spcPct val="80000"/>
              </a:lnSpc>
              <a:spcBef>
                <a:spcPct val="20000"/>
              </a:spcBef>
              <a:buClr>
                <a:schemeClr val="hlink"/>
              </a:buClr>
            </a:pPr>
            <a:endParaRPr lang="en-US"/>
          </a:p>
        </p:txBody>
      </p:sp>
      <p:sp>
        <p:nvSpPr>
          <p:cNvPr id="7178" name="Rectangle 10"/>
          <p:cNvSpPr>
            <a:spLocks noChangeArrowheads="1"/>
          </p:cNvSpPr>
          <p:nvPr/>
        </p:nvSpPr>
        <p:spPr bwMode="auto">
          <a:xfrm>
            <a:off x="1970084" y="4748230"/>
            <a:ext cx="3449639" cy="530405"/>
          </a:xfrm>
          <a:prstGeom prst="rect">
            <a:avLst/>
          </a:prstGeom>
          <a:solidFill>
            <a:srgbClr val="C0C0C0">
              <a:alpha val="25098"/>
            </a:srgbClr>
          </a:solidFill>
          <a:ln w="19050" algn="ctr">
            <a:noFill/>
            <a:miter lim="800000"/>
            <a:headEnd/>
            <a:tailEnd/>
          </a:ln>
        </p:spPr>
        <p:txBody>
          <a:bodyPr wrap="square" anchor="ctr">
            <a:spAutoFit/>
          </a:bodyPr>
          <a:lstStyle/>
          <a:p>
            <a:pPr algn="ctr">
              <a:lnSpc>
                <a:spcPct val="80000"/>
              </a:lnSpc>
              <a:spcBef>
                <a:spcPct val="20000"/>
              </a:spcBef>
              <a:buClr>
                <a:schemeClr val="hlink"/>
              </a:buClr>
            </a:pPr>
            <a:endParaRPr lang="en-US"/>
          </a:p>
        </p:txBody>
      </p:sp>
      <p:sp>
        <p:nvSpPr>
          <p:cNvPr id="179211" name="Rectangle 11"/>
          <p:cNvSpPr>
            <a:spLocks noGrp="1" noChangeArrowheads="1"/>
          </p:cNvSpPr>
          <p:nvPr>
            <p:ph type="title"/>
          </p:nvPr>
        </p:nvSpPr>
        <p:spPr>
          <a:xfrm>
            <a:off x="409584" y="377177"/>
            <a:ext cx="9896466" cy="996280"/>
          </a:xfrm>
          <a:effectLst>
            <a:outerShdw dist="35921" dir="2700000" algn="ctr" rotWithShape="0">
              <a:schemeClr val="bg1"/>
            </a:outerShdw>
          </a:effectLst>
        </p:spPr>
        <p:txBody>
          <a:bodyPr/>
          <a:lstStyle/>
          <a:p>
            <a:pPr eaLnBrk="1" hangingPunct="1">
              <a:defRPr/>
            </a:pPr>
            <a:r>
              <a:rPr lang="en-US" dirty="0"/>
              <a:t>Using try-catch-finally Blocks</a:t>
            </a:r>
          </a:p>
        </p:txBody>
      </p:sp>
      <p:sp>
        <p:nvSpPr>
          <p:cNvPr id="14" name="Content Placeholder 9"/>
          <p:cNvSpPr txBox="1">
            <a:spLocks/>
          </p:cNvSpPr>
          <p:nvPr/>
        </p:nvSpPr>
        <p:spPr bwMode="gray">
          <a:xfrm>
            <a:off x="2420938" y="5980114"/>
            <a:ext cx="7885112" cy="327025"/>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spcBef>
                <a:spcPct val="20000"/>
              </a:spcBef>
              <a:buClr>
                <a:srgbClr val="000000"/>
              </a:buClr>
              <a:defRPr/>
            </a:pPr>
            <a:r>
              <a:rPr lang="en-US" sz="1600" kern="0" dirty="0">
                <a:solidFill>
                  <a:srgbClr val="000000"/>
                </a:solidFill>
                <a:latin typeface="Arial"/>
              </a:rPr>
              <a:t>Refer to the TryCatchFinallySample.java sample code.</a:t>
            </a:r>
            <a:endParaRPr lang="en-IN" sz="1200" kern="0" dirty="0">
              <a:solidFill>
                <a:srgbClr val="000000"/>
              </a:solidFill>
              <a:latin typeface="Arial"/>
            </a:endParaRPr>
          </a:p>
          <a:p>
            <a:pPr marL="231775" indent="-231775" eaLnBrk="0" hangingPunct="0">
              <a:spcBef>
                <a:spcPct val="20000"/>
              </a:spcBef>
              <a:buClr>
                <a:srgbClr val="000000"/>
              </a:buClr>
              <a:defRPr/>
            </a:pPr>
            <a:endParaRPr lang="en-IN" sz="1200" kern="0" dirty="0">
              <a:solidFill>
                <a:srgbClr val="000000"/>
              </a:solidFill>
              <a:latin typeface="Arial"/>
            </a:endParaRPr>
          </a:p>
        </p:txBody>
      </p:sp>
      <p:sp>
        <p:nvSpPr>
          <p:cNvPr id="15" name="Rounded Rectangle 14"/>
          <p:cNvSpPr/>
          <p:nvPr/>
        </p:nvSpPr>
        <p:spPr bwMode="auto">
          <a:xfrm>
            <a:off x="1981200" y="5963219"/>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7182" name="Slide Number Placeholder 15"/>
          <p:cNvSpPr>
            <a:spLocks noGrp="1"/>
          </p:cNvSpPr>
          <p:nvPr>
            <p:ph type="sldNum" sz="quarter" idx="10"/>
          </p:nvPr>
        </p:nvSpPr>
        <p:spPr>
          <a:noFill/>
        </p:spPr>
        <p:txBody>
          <a:bodyPr/>
          <a:lstStyle/>
          <a:p>
            <a:endParaRPr lang="en-US"/>
          </a:p>
          <a:p>
            <a:fld id="{A622C4D0-5D77-4F4A-8070-E81017FFAC17}" type="slidenum">
              <a:rPr lang="en-US" smtClean="0"/>
              <a:pPr/>
              <a:t>5</a:t>
            </a:fld>
            <a:endParaRPr lang="en-US"/>
          </a:p>
        </p:txBody>
      </p:sp>
    </p:spTree>
    <p:extLst>
      <p:ext uri="{BB962C8B-B14F-4D97-AF65-F5344CB8AC3E}">
        <p14:creationId xmlns:p14="http://schemas.microsoft.com/office/powerpoint/2010/main" val="235997982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7174"/>
                                        </p:tgtEl>
                                        <p:attrNameLst>
                                          <p:attrName>style.visibility</p:attrName>
                                        </p:attrNameLst>
                                      </p:cBhvr>
                                      <p:to>
                                        <p:strVal val="visible"/>
                                      </p:to>
                                    </p:set>
                                    <p:animEffect transition="in" filter="wipe(right)">
                                      <p:cBhvr>
                                        <p:cTn id="7" dur="1000"/>
                                        <p:tgtEl>
                                          <p:spTgt spid="717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7175"/>
                                        </p:tgtEl>
                                        <p:attrNameLst>
                                          <p:attrName>style.visibility</p:attrName>
                                        </p:attrNameLst>
                                      </p:cBhvr>
                                      <p:to>
                                        <p:strVal val="visible"/>
                                      </p:to>
                                    </p:set>
                                    <p:animEffect transition="in" filter="wipe(right)">
                                      <p:cBhvr>
                                        <p:cTn id="12" dur="1000"/>
                                        <p:tgtEl>
                                          <p:spTgt spid="717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7176"/>
                                        </p:tgtEl>
                                        <p:attrNameLst>
                                          <p:attrName>style.visibility</p:attrName>
                                        </p:attrNameLst>
                                      </p:cBhvr>
                                      <p:to>
                                        <p:strVal val="visible"/>
                                      </p:to>
                                    </p:set>
                                    <p:animEffect transition="in" filter="wipe(right)">
                                      <p:cBhvr>
                                        <p:cTn id="17" dur="1000"/>
                                        <p:tgtEl>
                                          <p:spTgt spid="7176"/>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dissolve">
                                      <p:cBhvr>
                                        <p:cTn id="22" dur="1000"/>
                                        <p:tgtEl>
                                          <p:spTgt spid="15"/>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dissolve">
                                      <p:cBhvr>
                                        <p:cTn id="2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74" grpId="0" animBg="1"/>
      <p:bldP spid="7175" grpId="0" animBg="1"/>
      <p:bldP spid="7176"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body" idx="1"/>
          </p:nvPr>
        </p:nvSpPr>
        <p:spPr>
          <a:xfrm>
            <a:off x="409584" y="1639064"/>
            <a:ext cx="9725016" cy="4790312"/>
          </a:xfrm>
        </p:spPr>
        <p:txBody>
          <a:bodyPr/>
          <a:lstStyle/>
          <a:p>
            <a:pPr marL="457200" indent="-457200">
              <a:buFont typeface="Arial" panose="020B0604020202020204" pitchFamily="34" charset="0"/>
              <a:buChar char="•"/>
            </a:pPr>
            <a:r>
              <a:rPr lang="en-US" sz="2400" dirty="0">
                <a:latin typeface="Arial" panose="020B0604020202020204" pitchFamily="34" charset="0"/>
                <a:cs typeface="Arial" panose="020B0604020202020204" pitchFamily="34" charset="0"/>
              </a:rPr>
              <a:t>Isolate code that might throw an exception in the </a:t>
            </a:r>
            <a:r>
              <a:rPr lang="en-US" sz="2400" b="1" dirty="0">
                <a:solidFill>
                  <a:srgbClr val="993366"/>
                </a:solidFill>
                <a:latin typeface="Arial" panose="020B0604020202020204" pitchFamily="34" charset="0"/>
                <a:cs typeface="Arial" panose="020B0604020202020204" pitchFamily="34" charset="0"/>
              </a:rPr>
              <a:t>try </a:t>
            </a:r>
            <a:r>
              <a:rPr lang="en-US" sz="2400" dirty="0">
                <a:latin typeface="Arial" panose="020B0604020202020204" pitchFamily="34" charset="0"/>
                <a:cs typeface="Arial" panose="020B0604020202020204" pitchFamily="34" charset="0"/>
              </a:rPr>
              <a:t>block.</a:t>
            </a:r>
          </a:p>
          <a:p>
            <a:pPr marL="457200" indent="-457200">
              <a:buFont typeface="Arial" panose="020B0604020202020204" pitchFamily="34" charset="0"/>
              <a:buChar char="•"/>
            </a:pPr>
            <a:r>
              <a:rPr lang="en-US" sz="2400" dirty="0">
                <a:latin typeface="Arial" panose="020B0604020202020204" pitchFamily="34" charset="0"/>
                <a:cs typeface="Arial" panose="020B0604020202020204" pitchFamily="34" charset="0"/>
              </a:rPr>
              <a:t>For each individual </a:t>
            </a:r>
            <a:r>
              <a:rPr lang="en-US" sz="2400" b="1" dirty="0">
                <a:solidFill>
                  <a:srgbClr val="993366"/>
                </a:solidFill>
                <a:latin typeface="Arial" panose="020B0604020202020204" pitchFamily="34" charset="0"/>
                <a:cs typeface="Arial" panose="020B0604020202020204" pitchFamily="34" charset="0"/>
              </a:rPr>
              <a:t>catch()</a:t>
            </a:r>
            <a:r>
              <a:rPr lang="en-US" sz="24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block, you write code that is to be executed if an exception of that particular type occurs in the </a:t>
            </a:r>
            <a:r>
              <a:rPr lang="en-US" sz="2400" b="1" dirty="0">
                <a:latin typeface="Arial" panose="020B0604020202020204" pitchFamily="34" charset="0"/>
                <a:cs typeface="Arial" panose="020B0604020202020204" pitchFamily="34" charset="0"/>
              </a:rPr>
              <a:t>try</a:t>
            </a:r>
            <a:r>
              <a:rPr lang="en-US" sz="2400" dirty="0">
                <a:latin typeface="Arial" panose="020B0604020202020204" pitchFamily="34" charset="0"/>
                <a:cs typeface="Arial" panose="020B0604020202020204" pitchFamily="34" charset="0"/>
              </a:rPr>
              <a:t> block.</a:t>
            </a:r>
          </a:p>
          <a:p>
            <a:pPr marL="457200" indent="-457200">
              <a:buFont typeface="Arial" panose="020B0604020202020204" pitchFamily="34" charset="0"/>
              <a:buChar char="•"/>
            </a:pPr>
            <a:r>
              <a:rPr lang="en-US" sz="2400" dirty="0">
                <a:latin typeface="Arial" panose="020B0604020202020204" pitchFamily="34" charset="0"/>
                <a:cs typeface="Arial" panose="020B0604020202020204" pitchFamily="34" charset="0"/>
              </a:rPr>
              <a:t>In the </a:t>
            </a:r>
            <a:r>
              <a:rPr lang="en-US" sz="2400" b="1" dirty="0">
                <a:solidFill>
                  <a:srgbClr val="993366"/>
                </a:solidFill>
                <a:latin typeface="Arial" panose="020B0604020202020204" pitchFamily="34" charset="0"/>
                <a:cs typeface="Arial" panose="020B0604020202020204" pitchFamily="34" charset="0"/>
              </a:rPr>
              <a:t>finally</a:t>
            </a:r>
            <a:r>
              <a:rPr lang="en-US" sz="2400" b="1"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block, you write code that will be run whether or not an error has occurred. This is optional.</a:t>
            </a: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181251" name="Rectangle 3"/>
          <p:cNvSpPr>
            <a:spLocks noGrp="1" noChangeArrowheads="1"/>
          </p:cNvSpPr>
          <p:nvPr>
            <p:ph type="title"/>
          </p:nvPr>
        </p:nvSpPr>
        <p:spPr>
          <a:effectLst>
            <a:outerShdw dist="35921" dir="2700000" algn="ctr" rotWithShape="0">
              <a:schemeClr val="bg1"/>
            </a:outerShdw>
          </a:effectLst>
        </p:spPr>
        <p:txBody>
          <a:bodyPr/>
          <a:lstStyle/>
          <a:p>
            <a:pPr eaLnBrk="1" hangingPunct="1">
              <a:defRPr/>
            </a:pPr>
            <a:r>
              <a:rPr lang="en-US"/>
              <a:t>Using try-catch-finally Blocks (cont.)</a:t>
            </a:r>
          </a:p>
        </p:txBody>
      </p:sp>
      <p:sp>
        <p:nvSpPr>
          <p:cNvPr id="8196" name="Slide Number Placeholder 3"/>
          <p:cNvSpPr>
            <a:spLocks noGrp="1"/>
          </p:cNvSpPr>
          <p:nvPr>
            <p:ph type="sldNum" sz="quarter" idx="10"/>
          </p:nvPr>
        </p:nvSpPr>
        <p:spPr>
          <a:noFill/>
        </p:spPr>
        <p:txBody>
          <a:bodyPr/>
          <a:lstStyle/>
          <a:p>
            <a:endParaRPr lang="en-US"/>
          </a:p>
          <a:p>
            <a:fld id="{793949D7-7140-48DA-BE78-4C518D3DA63B}" type="slidenum">
              <a:rPr lang="en-US" smtClean="0"/>
              <a:pPr/>
              <a:t>6</a:t>
            </a:fld>
            <a:endParaRPr lang="en-US"/>
          </a:p>
        </p:txBody>
      </p:sp>
      <p:sp>
        <p:nvSpPr>
          <p:cNvPr id="5" name="Content Placeholder 9"/>
          <p:cNvSpPr txBox="1">
            <a:spLocks/>
          </p:cNvSpPr>
          <p:nvPr/>
        </p:nvSpPr>
        <p:spPr bwMode="gray">
          <a:xfrm>
            <a:off x="2420938" y="5835650"/>
            <a:ext cx="7885112" cy="342900"/>
          </a:xfrm>
          <a:prstGeom prst="rect">
            <a:avLst/>
          </a:prstGeom>
          <a:solidFill>
            <a:schemeClr val="accent2">
              <a:lumMod val="20000"/>
              <a:lumOff val="80000"/>
            </a:schemeClr>
          </a:solidFill>
          <a:ln w="12700">
            <a:noFill/>
            <a:miter lim="800000"/>
            <a:headEnd/>
            <a:tailEnd/>
          </a:ln>
        </p:spPr>
        <p:txBody>
          <a:bodyPr lIns="90488" tIns="91440" rIns="90488" bIns="91440" anchor="ctr"/>
          <a:lstStyle/>
          <a:p>
            <a:pPr eaLnBrk="0" hangingPunct="0">
              <a:buClr>
                <a:srgbClr val="000000"/>
              </a:buClr>
              <a:defRPr/>
            </a:pPr>
            <a:r>
              <a:rPr lang="en-US" sz="1600" dirty="0"/>
              <a:t>Refer to the TryCatchFinallySample.java sample code.</a:t>
            </a:r>
          </a:p>
        </p:txBody>
      </p:sp>
      <p:sp>
        <p:nvSpPr>
          <p:cNvPr id="6" name="Rounded Rectangle 5"/>
          <p:cNvSpPr/>
          <p:nvPr/>
        </p:nvSpPr>
        <p:spPr bwMode="auto">
          <a:xfrm>
            <a:off x="1981200" y="5835072"/>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Tree>
    <p:extLst>
      <p:ext uri="{BB962C8B-B14F-4D97-AF65-F5344CB8AC3E}">
        <p14:creationId xmlns:p14="http://schemas.microsoft.com/office/powerpoint/2010/main" val="36957929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par>
                                <p:cTn id="8" presetID="9"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dissolv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409584" y="377177"/>
            <a:ext cx="9461780" cy="996280"/>
          </a:xfrm>
        </p:spPr>
        <p:txBody>
          <a:bodyPr/>
          <a:lstStyle/>
          <a:p>
            <a:r>
              <a:rPr lang="en-US" dirty="0"/>
              <a:t>Activity 1 – </a:t>
            </a:r>
            <a:r>
              <a:rPr lang="en-US" dirty="0" err="1"/>
              <a:t>TryCatchFinally</a:t>
            </a:r>
            <a:endParaRPr lang="en-US" dirty="0"/>
          </a:p>
        </p:txBody>
      </p:sp>
      <p:sp>
        <p:nvSpPr>
          <p:cNvPr id="9219" name="Content Placeholder 2"/>
          <p:cNvSpPr>
            <a:spLocks noGrp="1"/>
          </p:cNvSpPr>
          <p:nvPr>
            <p:ph idx="1"/>
          </p:nvPr>
        </p:nvSpPr>
        <p:spPr>
          <a:xfrm>
            <a:off x="581891" y="1219200"/>
            <a:ext cx="6657109" cy="5334000"/>
          </a:xfrm>
        </p:spPr>
        <p:txBody>
          <a:bodyPr/>
          <a:lstStyle/>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In this activity, you will:</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Open the file ‘</a:t>
            </a:r>
            <a:r>
              <a:rPr lang="en-US" sz="2400" dirty="0" err="1">
                <a:latin typeface="Arial" panose="020B0604020202020204" pitchFamily="34" charset="0"/>
                <a:cs typeface="Arial" panose="020B0604020202020204" pitchFamily="34" charset="0"/>
              </a:rPr>
              <a:t>TryCatchFinallyActivity.java</a:t>
            </a:r>
            <a:r>
              <a:rPr lang="en-US" sz="2400" dirty="0">
                <a:latin typeface="Arial" panose="020B0604020202020204" pitchFamily="34" charset="0"/>
                <a:cs typeface="Arial" panose="020B0604020202020204" pitchFamily="34" charset="0"/>
              </a:rPr>
              <a:t>’ in the package sef.module8.activity.</a:t>
            </a:r>
          </a:p>
          <a:p>
            <a:pPr marL="800100" lvl="1"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Read the instructions and create the code to complete this program.</a:t>
            </a:r>
          </a:p>
          <a:p>
            <a:pPr marL="800100" lvl="1"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p:txBody>
      </p:sp>
      <p:sp>
        <p:nvSpPr>
          <p:cNvPr id="9220" name="Slide Number Placeholder 3"/>
          <p:cNvSpPr>
            <a:spLocks noGrp="1"/>
          </p:cNvSpPr>
          <p:nvPr>
            <p:ph type="sldNum" sz="quarter" idx="10"/>
          </p:nvPr>
        </p:nvSpPr>
        <p:spPr>
          <a:noFill/>
        </p:spPr>
        <p:txBody>
          <a:bodyPr/>
          <a:lstStyle/>
          <a:p>
            <a:endParaRPr lang="en-US"/>
          </a:p>
          <a:p>
            <a:fld id="{A95FFC0A-4EB1-4B36-A582-225574F57D39}" type="slidenum">
              <a:rPr lang="en-US" smtClean="0"/>
              <a:pPr/>
              <a:t>7</a:t>
            </a:fld>
            <a:endParaRPr lang="en-US"/>
          </a:p>
        </p:txBody>
      </p:sp>
      <p:pic>
        <p:nvPicPr>
          <p:cNvPr id="6" name="Picture 5">
            <a:extLst>
              <a:ext uri="{FF2B5EF4-FFF2-40B4-BE49-F238E27FC236}">
                <a16:creationId xmlns:a16="http://schemas.microsoft.com/office/drawing/2014/main" id="{27B24B1F-BF1A-F744-AD94-2DA20AEB8691}"/>
              </a:ext>
            </a:extLst>
          </p:cNvPr>
          <p:cNvPicPr>
            <a:picLocks noChangeAspect="1"/>
          </p:cNvPicPr>
          <p:nvPr/>
        </p:nvPicPr>
        <p:blipFill rotWithShape="1">
          <a:blip r:embed="rId3">
            <a:extLst>
              <a:ext uri="{28A0092B-C50C-407E-A947-70E740481C1C}">
                <a14:useLocalDpi xmlns:a14="http://schemas.microsoft.com/office/drawing/2010/main" val="0"/>
              </a:ext>
            </a:extLst>
          </a:blip>
          <a:srcRect l="13131" r="8884"/>
          <a:stretch/>
        </p:blipFill>
        <p:spPr>
          <a:xfrm>
            <a:off x="6642789" y="1708151"/>
            <a:ext cx="5549211" cy="4743450"/>
          </a:xfrm>
          <a:prstGeom prst="rect">
            <a:avLst/>
          </a:prstGeom>
        </p:spPr>
      </p:pic>
    </p:spTree>
    <p:extLst>
      <p:ext uri="{BB962C8B-B14F-4D97-AF65-F5344CB8AC3E}">
        <p14:creationId xmlns:p14="http://schemas.microsoft.com/office/powerpoint/2010/main" val="1374127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2"/>
          <p:cNvSpPr txBox="1">
            <a:spLocks noChangeArrowheads="1"/>
          </p:cNvSpPr>
          <p:nvPr/>
        </p:nvSpPr>
        <p:spPr bwMode="auto">
          <a:xfrm>
            <a:off x="4768851" y="1393825"/>
            <a:ext cx="1624013" cy="376238"/>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b="1">
                <a:latin typeface="Courier New" pitchFamily="49" charset="0"/>
              </a:rPr>
              <a:t>Throwable</a:t>
            </a:r>
          </a:p>
        </p:txBody>
      </p:sp>
      <p:sp>
        <p:nvSpPr>
          <p:cNvPr id="10243" name="Text Box 3"/>
          <p:cNvSpPr txBox="1">
            <a:spLocks noChangeArrowheads="1"/>
          </p:cNvSpPr>
          <p:nvPr/>
        </p:nvSpPr>
        <p:spPr bwMode="auto">
          <a:xfrm>
            <a:off x="2328863" y="2371725"/>
            <a:ext cx="1522412" cy="376238"/>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b="1">
                <a:latin typeface="Courier New" pitchFamily="49" charset="0"/>
              </a:rPr>
              <a:t>Error</a:t>
            </a:r>
          </a:p>
        </p:txBody>
      </p:sp>
      <p:sp>
        <p:nvSpPr>
          <p:cNvPr id="10244" name="Text Box 4"/>
          <p:cNvSpPr txBox="1">
            <a:spLocks noChangeArrowheads="1"/>
          </p:cNvSpPr>
          <p:nvPr/>
        </p:nvSpPr>
        <p:spPr bwMode="auto">
          <a:xfrm>
            <a:off x="6253164" y="2371725"/>
            <a:ext cx="1743075" cy="376238"/>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b="1">
                <a:latin typeface="Courier New" pitchFamily="49" charset="0"/>
              </a:rPr>
              <a:t>Exception</a:t>
            </a:r>
          </a:p>
        </p:txBody>
      </p:sp>
      <p:sp>
        <p:nvSpPr>
          <p:cNvPr id="10245" name="Text Box 5"/>
          <p:cNvSpPr txBox="1">
            <a:spLocks noChangeArrowheads="1"/>
          </p:cNvSpPr>
          <p:nvPr/>
        </p:nvSpPr>
        <p:spPr bwMode="auto">
          <a:xfrm>
            <a:off x="2273300" y="4124326"/>
            <a:ext cx="2363788"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b="1">
                <a:latin typeface="Courier New" pitchFamily="49" charset="0"/>
              </a:rPr>
              <a:t>RuntimeException</a:t>
            </a:r>
          </a:p>
        </p:txBody>
      </p:sp>
      <p:sp>
        <p:nvSpPr>
          <p:cNvPr id="10246" name="Text Box 6"/>
          <p:cNvSpPr txBox="1">
            <a:spLocks noChangeArrowheads="1"/>
          </p:cNvSpPr>
          <p:nvPr/>
        </p:nvSpPr>
        <p:spPr bwMode="auto">
          <a:xfrm>
            <a:off x="4921251" y="4122739"/>
            <a:ext cx="2352675"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b="1">
                <a:latin typeface="Courier New" pitchFamily="49" charset="0"/>
              </a:rPr>
              <a:t>InterruptedException</a:t>
            </a:r>
          </a:p>
        </p:txBody>
      </p:sp>
      <p:sp>
        <p:nvSpPr>
          <p:cNvPr id="10247" name="Text Box 7"/>
          <p:cNvSpPr txBox="1">
            <a:spLocks noChangeArrowheads="1"/>
          </p:cNvSpPr>
          <p:nvPr/>
        </p:nvSpPr>
        <p:spPr bwMode="auto">
          <a:xfrm>
            <a:off x="2273301" y="4633914"/>
            <a:ext cx="2352675"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b="1">
                <a:latin typeface="Courier New" pitchFamily="49" charset="0"/>
              </a:rPr>
              <a:t>ArithmeticException</a:t>
            </a:r>
          </a:p>
        </p:txBody>
      </p:sp>
      <p:sp>
        <p:nvSpPr>
          <p:cNvPr id="10248" name="Text Box 8"/>
          <p:cNvSpPr txBox="1">
            <a:spLocks noChangeArrowheads="1"/>
          </p:cNvSpPr>
          <p:nvPr/>
        </p:nvSpPr>
        <p:spPr bwMode="auto">
          <a:xfrm>
            <a:off x="2276476" y="5084764"/>
            <a:ext cx="2352675"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b="1">
                <a:latin typeface="Courier New" pitchFamily="49" charset="0"/>
              </a:rPr>
              <a:t>NullPointerException</a:t>
            </a:r>
          </a:p>
        </p:txBody>
      </p:sp>
      <p:sp>
        <p:nvSpPr>
          <p:cNvPr id="10249" name="Text Box 9"/>
          <p:cNvSpPr txBox="1">
            <a:spLocks noChangeArrowheads="1"/>
          </p:cNvSpPr>
          <p:nvPr/>
        </p:nvSpPr>
        <p:spPr bwMode="auto">
          <a:xfrm>
            <a:off x="7624764" y="4129089"/>
            <a:ext cx="1404937"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b="1">
                <a:latin typeface="Courier New" pitchFamily="49" charset="0"/>
              </a:rPr>
              <a:t>IOException</a:t>
            </a:r>
          </a:p>
        </p:txBody>
      </p:sp>
      <p:cxnSp>
        <p:nvCxnSpPr>
          <p:cNvPr id="10250" name="AutoShape 10"/>
          <p:cNvCxnSpPr>
            <a:cxnSpLocks noChangeShapeType="1"/>
            <a:stCxn id="10243" idx="0"/>
            <a:endCxn id="10242" idx="2"/>
          </p:cNvCxnSpPr>
          <p:nvPr/>
        </p:nvCxnSpPr>
        <p:spPr bwMode="auto">
          <a:xfrm rot="-5400000">
            <a:off x="4035426" y="825501"/>
            <a:ext cx="601662" cy="2490787"/>
          </a:xfrm>
          <a:prstGeom prst="bentConnector3">
            <a:avLst>
              <a:gd name="adj1" fmla="val 49870"/>
            </a:avLst>
          </a:prstGeom>
          <a:noFill/>
          <a:ln w="19050">
            <a:solidFill>
              <a:schemeClr val="tx1"/>
            </a:solidFill>
            <a:miter lim="800000"/>
            <a:headEnd/>
            <a:tailEnd type="triangle" w="med" len="med"/>
          </a:ln>
        </p:spPr>
      </p:cxnSp>
      <p:cxnSp>
        <p:nvCxnSpPr>
          <p:cNvPr id="10251" name="AutoShape 11"/>
          <p:cNvCxnSpPr>
            <a:cxnSpLocks noChangeShapeType="1"/>
            <a:stCxn id="10244" idx="0"/>
            <a:endCxn id="10242" idx="2"/>
          </p:cNvCxnSpPr>
          <p:nvPr/>
        </p:nvCxnSpPr>
        <p:spPr bwMode="auto">
          <a:xfrm rot="5400000" flipH="1">
            <a:off x="6052344" y="1299369"/>
            <a:ext cx="601662" cy="1543050"/>
          </a:xfrm>
          <a:prstGeom prst="bentConnector3">
            <a:avLst>
              <a:gd name="adj1" fmla="val 49870"/>
            </a:avLst>
          </a:prstGeom>
          <a:noFill/>
          <a:ln w="19050">
            <a:solidFill>
              <a:schemeClr val="tx1"/>
            </a:solidFill>
            <a:miter lim="800000"/>
            <a:headEnd/>
            <a:tailEnd type="triangle" w="med" len="med"/>
          </a:ln>
        </p:spPr>
      </p:cxnSp>
      <p:cxnSp>
        <p:nvCxnSpPr>
          <p:cNvPr id="10252" name="AutoShape 12"/>
          <p:cNvCxnSpPr>
            <a:cxnSpLocks noChangeShapeType="1"/>
            <a:stCxn id="10245" idx="0"/>
            <a:endCxn id="10244" idx="2"/>
          </p:cNvCxnSpPr>
          <p:nvPr/>
        </p:nvCxnSpPr>
        <p:spPr bwMode="auto">
          <a:xfrm rot="-5400000">
            <a:off x="4602163" y="1601788"/>
            <a:ext cx="1376362" cy="3668712"/>
          </a:xfrm>
          <a:prstGeom prst="bentConnector3">
            <a:avLst>
              <a:gd name="adj1" fmla="val 49944"/>
            </a:avLst>
          </a:prstGeom>
          <a:noFill/>
          <a:ln w="19050">
            <a:solidFill>
              <a:schemeClr val="tx1"/>
            </a:solidFill>
            <a:miter lim="800000"/>
            <a:headEnd/>
            <a:tailEnd type="triangle" w="med" len="med"/>
          </a:ln>
        </p:spPr>
      </p:cxnSp>
      <p:cxnSp>
        <p:nvCxnSpPr>
          <p:cNvPr id="10253" name="AutoShape 13"/>
          <p:cNvCxnSpPr>
            <a:cxnSpLocks noChangeShapeType="1"/>
            <a:stCxn id="10246" idx="0"/>
            <a:endCxn id="10244" idx="2"/>
          </p:cNvCxnSpPr>
          <p:nvPr/>
        </p:nvCxnSpPr>
        <p:spPr bwMode="auto">
          <a:xfrm rot="-5400000">
            <a:off x="5923757" y="2921795"/>
            <a:ext cx="1374775" cy="1027112"/>
          </a:xfrm>
          <a:prstGeom prst="bentConnector3">
            <a:avLst>
              <a:gd name="adj1" fmla="val 50000"/>
            </a:avLst>
          </a:prstGeom>
          <a:noFill/>
          <a:ln w="19050">
            <a:solidFill>
              <a:schemeClr val="tx1"/>
            </a:solidFill>
            <a:miter lim="800000"/>
            <a:headEnd/>
            <a:tailEnd type="triangle" w="med" len="med"/>
          </a:ln>
        </p:spPr>
      </p:cxnSp>
      <p:cxnSp>
        <p:nvCxnSpPr>
          <p:cNvPr id="10254" name="AutoShape 14"/>
          <p:cNvCxnSpPr>
            <a:cxnSpLocks noChangeShapeType="1"/>
            <a:stCxn id="10249" idx="0"/>
            <a:endCxn id="10244" idx="2"/>
          </p:cNvCxnSpPr>
          <p:nvPr/>
        </p:nvCxnSpPr>
        <p:spPr bwMode="auto">
          <a:xfrm rot="5400000" flipH="1">
            <a:off x="7035801" y="2836864"/>
            <a:ext cx="1381125" cy="1203325"/>
          </a:xfrm>
          <a:prstGeom prst="bentConnector3">
            <a:avLst>
              <a:gd name="adj1" fmla="val 50000"/>
            </a:avLst>
          </a:prstGeom>
          <a:noFill/>
          <a:ln w="19050">
            <a:solidFill>
              <a:schemeClr val="tx1"/>
            </a:solidFill>
            <a:miter lim="800000"/>
            <a:headEnd/>
            <a:tailEnd type="triangle" w="med" len="med"/>
          </a:ln>
        </p:spPr>
      </p:cxnSp>
      <p:cxnSp>
        <p:nvCxnSpPr>
          <p:cNvPr id="10255" name="AutoShape 15"/>
          <p:cNvCxnSpPr>
            <a:cxnSpLocks noChangeShapeType="1"/>
            <a:stCxn id="10247" idx="1"/>
            <a:endCxn id="10245" idx="1"/>
          </p:cNvCxnSpPr>
          <p:nvPr/>
        </p:nvCxnSpPr>
        <p:spPr bwMode="auto">
          <a:xfrm rot="10800000" flipH="1">
            <a:off x="2273300" y="4281489"/>
            <a:ext cx="1588" cy="509587"/>
          </a:xfrm>
          <a:prstGeom prst="bentConnector3">
            <a:avLst>
              <a:gd name="adj1" fmla="val -14400005"/>
            </a:avLst>
          </a:prstGeom>
          <a:noFill/>
          <a:ln w="19050">
            <a:solidFill>
              <a:schemeClr val="tx1"/>
            </a:solidFill>
            <a:miter lim="800000"/>
            <a:headEnd/>
            <a:tailEnd type="triangle" w="med" len="med"/>
          </a:ln>
        </p:spPr>
      </p:cxnSp>
      <p:cxnSp>
        <p:nvCxnSpPr>
          <p:cNvPr id="10256" name="AutoShape 16"/>
          <p:cNvCxnSpPr>
            <a:cxnSpLocks noChangeShapeType="1"/>
            <a:stCxn id="10248" idx="1"/>
            <a:endCxn id="10245" idx="1"/>
          </p:cNvCxnSpPr>
          <p:nvPr/>
        </p:nvCxnSpPr>
        <p:spPr bwMode="auto">
          <a:xfrm rot="10800000">
            <a:off x="2273301" y="4281489"/>
            <a:ext cx="3175" cy="960437"/>
          </a:xfrm>
          <a:prstGeom prst="bentConnector3">
            <a:avLst>
              <a:gd name="adj1" fmla="val 7300000"/>
            </a:avLst>
          </a:prstGeom>
          <a:noFill/>
          <a:ln w="19050">
            <a:solidFill>
              <a:schemeClr val="tx1"/>
            </a:solidFill>
            <a:miter lim="800000"/>
            <a:headEnd/>
            <a:tailEnd type="triangle" w="med" len="med"/>
          </a:ln>
        </p:spPr>
      </p:cxnSp>
      <p:sp>
        <p:nvSpPr>
          <p:cNvPr id="10257" name="Text Box 17"/>
          <p:cNvSpPr txBox="1">
            <a:spLocks noChangeArrowheads="1"/>
          </p:cNvSpPr>
          <p:nvPr/>
        </p:nvSpPr>
        <p:spPr bwMode="auto">
          <a:xfrm>
            <a:off x="2330451" y="3003551"/>
            <a:ext cx="1520825"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a:latin typeface="Courier New" pitchFamily="49" charset="0"/>
              </a:rPr>
              <a:t>...</a:t>
            </a:r>
          </a:p>
        </p:txBody>
      </p:sp>
      <p:sp>
        <p:nvSpPr>
          <p:cNvPr id="10258" name="Text Box 18"/>
          <p:cNvSpPr txBox="1">
            <a:spLocks noChangeArrowheads="1"/>
          </p:cNvSpPr>
          <p:nvPr/>
        </p:nvSpPr>
        <p:spPr bwMode="auto">
          <a:xfrm>
            <a:off x="2300288" y="5610226"/>
            <a:ext cx="2330450"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a:latin typeface="Courier New" pitchFamily="49" charset="0"/>
              </a:rPr>
              <a:t>...</a:t>
            </a:r>
          </a:p>
        </p:txBody>
      </p:sp>
      <p:sp>
        <p:nvSpPr>
          <p:cNvPr id="10259" name="Text Box 19"/>
          <p:cNvSpPr txBox="1">
            <a:spLocks noChangeArrowheads="1"/>
          </p:cNvSpPr>
          <p:nvPr/>
        </p:nvSpPr>
        <p:spPr bwMode="auto">
          <a:xfrm>
            <a:off x="9266239" y="4129089"/>
            <a:ext cx="1127125"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a:latin typeface="Courier New" pitchFamily="49" charset="0"/>
              </a:rPr>
              <a:t>...</a:t>
            </a:r>
          </a:p>
        </p:txBody>
      </p:sp>
      <p:cxnSp>
        <p:nvCxnSpPr>
          <p:cNvPr id="10260" name="AutoShape 20"/>
          <p:cNvCxnSpPr>
            <a:cxnSpLocks noChangeShapeType="1"/>
            <a:stCxn id="10257" idx="0"/>
            <a:endCxn id="10243" idx="2"/>
          </p:cNvCxnSpPr>
          <p:nvPr/>
        </p:nvCxnSpPr>
        <p:spPr bwMode="auto">
          <a:xfrm rot="-5400000">
            <a:off x="2963070" y="2875757"/>
            <a:ext cx="255587" cy="0"/>
          </a:xfrm>
          <a:prstGeom prst="straightConnector1">
            <a:avLst/>
          </a:prstGeom>
          <a:noFill/>
          <a:ln w="19050">
            <a:solidFill>
              <a:schemeClr val="tx1"/>
            </a:solidFill>
            <a:round/>
            <a:headEnd/>
            <a:tailEnd type="triangle" w="med" len="med"/>
          </a:ln>
        </p:spPr>
      </p:cxnSp>
      <p:cxnSp>
        <p:nvCxnSpPr>
          <p:cNvPr id="10261" name="AutoShape 21"/>
          <p:cNvCxnSpPr>
            <a:cxnSpLocks noChangeShapeType="1"/>
            <a:stCxn id="10258" idx="1"/>
            <a:endCxn id="10245" idx="1"/>
          </p:cNvCxnSpPr>
          <p:nvPr/>
        </p:nvCxnSpPr>
        <p:spPr bwMode="auto">
          <a:xfrm rot="10800000">
            <a:off x="2273300" y="4281488"/>
            <a:ext cx="26988" cy="1485900"/>
          </a:xfrm>
          <a:prstGeom prst="bentConnector3">
            <a:avLst>
              <a:gd name="adj1" fmla="val 947060"/>
            </a:avLst>
          </a:prstGeom>
          <a:noFill/>
          <a:ln w="19050">
            <a:solidFill>
              <a:schemeClr val="tx1"/>
            </a:solidFill>
            <a:miter lim="800000"/>
            <a:headEnd/>
            <a:tailEnd type="triangle" w="med" len="med"/>
          </a:ln>
        </p:spPr>
      </p:cxnSp>
      <p:sp>
        <p:nvSpPr>
          <p:cNvPr id="10262" name="Text Box 22"/>
          <p:cNvSpPr txBox="1">
            <a:spLocks noChangeArrowheads="1"/>
          </p:cNvSpPr>
          <p:nvPr/>
        </p:nvSpPr>
        <p:spPr bwMode="auto">
          <a:xfrm>
            <a:off x="4929188" y="4662489"/>
            <a:ext cx="2330450"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a:latin typeface="Courier New" pitchFamily="49" charset="0"/>
              </a:rPr>
              <a:t>...</a:t>
            </a:r>
          </a:p>
        </p:txBody>
      </p:sp>
      <p:sp>
        <p:nvSpPr>
          <p:cNvPr id="10263" name="Text Box 23"/>
          <p:cNvSpPr txBox="1">
            <a:spLocks noChangeArrowheads="1"/>
          </p:cNvSpPr>
          <p:nvPr/>
        </p:nvSpPr>
        <p:spPr bwMode="auto">
          <a:xfrm>
            <a:off x="7620000" y="4699001"/>
            <a:ext cx="1417638" cy="314325"/>
          </a:xfrm>
          <a:prstGeom prst="rect">
            <a:avLst/>
          </a:prstGeom>
          <a:solidFill>
            <a:srgbClr val="DDDDDD"/>
          </a:solidFill>
          <a:ln w="9525" algn="ctr">
            <a:solidFill>
              <a:schemeClr val="tx1"/>
            </a:solidFill>
            <a:miter lim="800000"/>
            <a:headEnd/>
            <a:tailEnd type="none" w="lg" len="lg"/>
          </a:ln>
        </p:spPr>
        <p:txBody>
          <a:bodyPr>
            <a:spAutoFit/>
          </a:bodyPr>
          <a:lstStyle/>
          <a:p>
            <a:pPr marL="457200" indent="-457200" algn="ctr" eaLnBrk="0" hangingPunct="0">
              <a:spcBef>
                <a:spcPct val="50000"/>
              </a:spcBef>
            </a:pPr>
            <a:r>
              <a:rPr lang="en-US" sz="1400">
                <a:latin typeface="Courier New" pitchFamily="49" charset="0"/>
              </a:rPr>
              <a:t>...</a:t>
            </a:r>
          </a:p>
        </p:txBody>
      </p:sp>
      <p:cxnSp>
        <p:nvCxnSpPr>
          <p:cNvPr id="10264" name="AutoShape 24"/>
          <p:cNvCxnSpPr>
            <a:cxnSpLocks noChangeShapeType="1"/>
            <a:stCxn id="10262" idx="0"/>
            <a:endCxn id="10246" idx="2"/>
          </p:cNvCxnSpPr>
          <p:nvPr/>
        </p:nvCxnSpPr>
        <p:spPr bwMode="auto">
          <a:xfrm rot="-5400000">
            <a:off x="5983289" y="4548189"/>
            <a:ext cx="225425" cy="3175"/>
          </a:xfrm>
          <a:prstGeom prst="bentConnector3">
            <a:avLst>
              <a:gd name="adj1" fmla="val 50000"/>
            </a:avLst>
          </a:prstGeom>
          <a:noFill/>
          <a:ln w="19050">
            <a:solidFill>
              <a:schemeClr val="tx1"/>
            </a:solidFill>
            <a:miter lim="800000"/>
            <a:headEnd/>
            <a:tailEnd type="triangle" w="med" len="med"/>
          </a:ln>
        </p:spPr>
      </p:cxnSp>
      <p:cxnSp>
        <p:nvCxnSpPr>
          <p:cNvPr id="10265" name="AutoShape 25"/>
          <p:cNvCxnSpPr>
            <a:cxnSpLocks noChangeShapeType="1"/>
            <a:stCxn id="10263" idx="0"/>
            <a:endCxn id="10249" idx="2"/>
          </p:cNvCxnSpPr>
          <p:nvPr/>
        </p:nvCxnSpPr>
        <p:spPr bwMode="auto">
          <a:xfrm rot="5400000" flipH="1">
            <a:off x="8201026" y="4570413"/>
            <a:ext cx="255587" cy="1588"/>
          </a:xfrm>
          <a:prstGeom prst="bentConnector3">
            <a:avLst>
              <a:gd name="adj1" fmla="val 49690"/>
            </a:avLst>
          </a:prstGeom>
          <a:noFill/>
          <a:ln w="19050">
            <a:solidFill>
              <a:schemeClr val="tx1"/>
            </a:solidFill>
            <a:miter lim="800000"/>
            <a:headEnd/>
            <a:tailEnd type="triangle" w="med" len="med"/>
          </a:ln>
        </p:spPr>
      </p:cxnSp>
      <p:cxnSp>
        <p:nvCxnSpPr>
          <p:cNvPr id="10266" name="AutoShape 26"/>
          <p:cNvCxnSpPr>
            <a:cxnSpLocks noChangeShapeType="1"/>
            <a:stCxn id="10259" idx="0"/>
            <a:endCxn id="10244" idx="2"/>
          </p:cNvCxnSpPr>
          <p:nvPr/>
        </p:nvCxnSpPr>
        <p:spPr bwMode="auto">
          <a:xfrm rot="5400000" flipH="1">
            <a:off x="7786688" y="2085976"/>
            <a:ext cx="1381125" cy="2705100"/>
          </a:xfrm>
          <a:prstGeom prst="bentConnector3">
            <a:avLst>
              <a:gd name="adj1" fmla="val 50000"/>
            </a:avLst>
          </a:prstGeom>
          <a:noFill/>
          <a:ln w="19050">
            <a:solidFill>
              <a:schemeClr val="tx1"/>
            </a:solidFill>
            <a:miter lim="800000"/>
            <a:headEnd/>
            <a:tailEnd type="triangle" w="med" len="med"/>
          </a:ln>
        </p:spPr>
      </p:cxnSp>
      <p:sp>
        <p:nvSpPr>
          <p:cNvPr id="10267" name="Rectangle 27"/>
          <p:cNvSpPr>
            <a:spLocks noChangeArrowheads="1"/>
          </p:cNvSpPr>
          <p:nvPr/>
        </p:nvSpPr>
        <p:spPr bwMode="auto">
          <a:xfrm>
            <a:off x="2273300" y="5962650"/>
            <a:ext cx="2363788" cy="336550"/>
          </a:xfrm>
          <a:prstGeom prst="rect">
            <a:avLst/>
          </a:prstGeom>
          <a:noFill/>
          <a:ln w="12700" algn="ctr">
            <a:solidFill>
              <a:schemeClr val="tx1"/>
            </a:solidFill>
            <a:prstDash val="dash"/>
            <a:miter lim="800000"/>
            <a:headEnd/>
            <a:tailEnd/>
          </a:ln>
        </p:spPr>
        <p:txBody>
          <a:bodyPr wrap="none" lIns="90488" tIns="44450" rIns="90488" bIns="44450" anchor="ctr"/>
          <a:lstStyle/>
          <a:p>
            <a:pPr marL="342900" indent="-342900" algn="ctr">
              <a:lnSpc>
                <a:spcPct val="80000"/>
              </a:lnSpc>
              <a:spcBef>
                <a:spcPct val="20000"/>
              </a:spcBef>
              <a:buClr>
                <a:schemeClr val="hlink"/>
              </a:buClr>
            </a:pPr>
            <a:r>
              <a:rPr lang="en-US" sz="1200" b="1">
                <a:solidFill>
                  <a:srgbClr val="FF6600"/>
                </a:solidFill>
              </a:rPr>
              <a:t>Unchecked Exceptions</a:t>
            </a:r>
          </a:p>
        </p:txBody>
      </p:sp>
      <p:sp>
        <p:nvSpPr>
          <p:cNvPr id="10268" name="Rectangle 28"/>
          <p:cNvSpPr>
            <a:spLocks noChangeArrowheads="1"/>
          </p:cNvSpPr>
          <p:nvPr/>
        </p:nvSpPr>
        <p:spPr bwMode="auto">
          <a:xfrm>
            <a:off x="1895476" y="1924051"/>
            <a:ext cx="2873375" cy="4562475"/>
          </a:xfrm>
          <a:prstGeom prst="rect">
            <a:avLst/>
          </a:prstGeom>
          <a:noFill/>
          <a:ln w="12700" algn="ctr">
            <a:solidFill>
              <a:schemeClr val="tx1"/>
            </a:solidFill>
            <a:prstDash val="dash"/>
            <a:miter lim="800000"/>
            <a:headEnd/>
            <a:tailEnd/>
          </a:ln>
        </p:spPr>
        <p:txBody>
          <a:bodyPr wrap="none" lIns="90488" tIns="44450" rIns="90488" bIns="44450" anchor="ctr"/>
          <a:lstStyle/>
          <a:p>
            <a:pPr algn="ctr">
              <a:lnSpc>
                <a:spcPct val="80000"/>
              </a:lnSpc>
              <a:spcBef>
                <a:spcPct val="20000"/>
              </a:spcBef>
              <a:buClr>
                <a:schemeClr val="hlink"/>
              </a:buClr>
            </a:pPr>
            <a:endParaRPr lang="en-US"/>
          </a:p>
        </p:txBody>
      </p:sp>
      <p:sp>
        <p:nvSpPr>
          <p:cNvPr id="10269" name="Rectangle 29"/>
          <p:cNvSpPr>
            <a:spLocks noChangeArrowheads="1"/>
          </p:cNvSpPr>
          <p:nvPr/>
        </p:nvSpPr>
        <p:spPr bwMode="auto">
          <a:xfrm>
            <a:off x="4833938" y="1924051"/>
            <a:ext cx="5700712" cy="4562475"/>
          </a:xfrm>
          <a:prstGeom prst="rect">
            <a:avLst/>
          </a:prstGeom>
          <a:noFill/>
          <a:ln w="12700" algn="ctr">
            <a:solidFill>
              <a:schemeClr val="tx1"/>
            </a:solidFill>
            <a:prstDash val="dash"/>
            <a:miter lim="800000"/>
            <a:headEnd/>
            <a:tailEnd/>
          </a:ln>
        </p:spPr>
        <p:txBody>
          <a:bodyPr wrap="none" lIns="90488" tIns="44450" rIns="90488" bIns="44450" anchor="ctr"/>
          <a:lstStyle/>
          <a:p>
            <a:pPr algn="ctr">
              <a:lnSpc>
                <a:spcPct val="80000"/>
              </a:lnSpc>
              <a:spcBef>
                <a:spcPct val="20000"/>
              </a:spcBef>
              <a:buClr>
                <a:schemeClr val="hlink"/>
              </a:buClr>
            </a:pPr>
            <a:endParaRPr lang="en-US"/>
          </a:p>
        </p:txBody>
      </p:sp>
      <p:sp>
        <p:nvSpPr>
          <p:cNvPr id="10270" name="Rectangle 30"/>
          <p:cNvSpPr>
            <a:spLocks noChangeArrowheads="1"/>
          </p:cNvSpPr>
          <p:nvPr/>
        </p:nvSpPr>
        <p:spPr bwMode="auto">
          <a:xfrm>
            <a:off x="6097589" y="5962650"/>
            <a:ext cx="2363787" cy="336550"/>
          </a:xfrm>
          <a:prstGeom prst="rect">
            <a:avLst/>
          </a:prstGeom>
          <a:noFill/>
          <a:ln w="12700" algn="ctr">
            <a:solidFill>
              <a:schemeClr val="tx1"/>
            </a:solidFill>
            <a:prstDash val="dash"/>
            <a:miter lim="800000"/>
            <a:headEnd/>
            <a:tailEnd/>
          </a:ln>
        </p:spPr>
        <p:txBody>
          <a:bodyPr wrap="none" lIns="90488" tIns="44450" rIns="90488" bIns="44450" anchor="ctr"/>
          <a:lstStyle/>
          <a:p>
            <a:pPr marL="342900" indent="-342900" algn="ctr">
              <a:lnSpc>
                <a:spcPct val="80000"/>
              </a:lnSpc>
              <a:spcBef>
                <a:spcPct val="20000"/>
              </a:spcBef>
              <a:buClr>
                <a:schemeClr val="hlink"/>
              </a:buClr>
            </a:pPr>
            <a:r>
              <a:rPr lang="en-US" sz="1200" b="1">
                <a:solidFill>
                  <a:srgbClr val="008000"/>
                </a:solidFill>
              </a:rPr>
              <a:t>Checked Exceptions</a:t>
            </a:r>
          </a:p>
        </p:txBody>
      </p:sp>
      <p:sp>
        <p:nvSpPr>
          <p:cNvPr id="175135" name="Rectangle 31"/>
          <p:cNvSpPr>
            <a:spLocks noGrp="1" noChangeArrowheads="1"/>
          </p:cNvSpPr>
          <p:nvPr>
            <p:ph type="title"/>
          </p:nvPr>
        </p:nvSpPr>
        <p:spPr>
          <a:effectLst>
            <a:outerShdw dist="35921" dir="2700000" algn="ctr" rotWithShape="0">
              <a:schemeClr val="bg1"/>
            </a:outerShdw>
          </a:effectLst>
        </p:spPr>
        <p:txBody>
          <a:bodyPr/>
          <a:lstStyle/>
          <a:p>
            <a:pPr eaLnBrk="1" hangingPunct="1">
              <a:defRPr/>
            </a:pPr>
            <a:r>
              <a:rPr lang="en-US"/>
              <a:t>Exception Class Hierarchy</a:t>
            </a:r>
          </a:p>
        </p:txBody>
      </p:sp>
      <p:sp>
        <p:nvSpPr>
          <p:cNvPr id="10272" name="Slide Number Placeholder 31"/>
          <p:cNvSpPr>
            <a:spLocks noGrp="1"/>
          </p:cNvSpPr>
          <p:nvPr>
            <p:ph type="sldNum" sz="quarter" idx="10"/>
          </p:nvPr>
        </p:nvSpPr>
        <p:spPr>
          <a:noFill/>
        </p:spPr>
        <p:txBody>
          <a:bodyPr/>
          <a:lstStyle/>
          <a:p>
            <a:endParaRPr lang="en-US"/>
          </a:p>
          <a:p>
            <a:fld id="{D72685AE-B6CB-4A20-9187-6649295581CE}" type="slidenum">
              <a:rPr lang="en-US" smtClean="0"/>
              <a:pPr/>
              <a:t>8</a:t>
            </a:fld>
            <a:endParaRPr lang="en-US"/>
          </a:p>
        </p:txBody>
      </p:sp>
    </p:spTree>
    <p:extLst>
      <p:ext uri="{BB962C8B-B14F-4D97-AF65-F5344CB8AC3E}">
        <p14:creationId xmlns:p14="http://schemas.microsoft.com/office/powerpoint/2010/main" val="252962144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a:t>Un-Checked Exceptions</a:t>
            </a:r>
          </a:p>
        </p:txBody>
      </p:sp>
      <p:sp>
        <p:nvSpPr>
          <p:cNvPr id="11267" name="Rectangle 3"/>
          <p:cNvSpPr>
            <a:spLocks noGrp="1" noChangeArrowheads="1"/>
          </p:cNvSpPr>
          <p:nvPr>
            <p:ph idx="1"/>
          </p:nvPr>
        </p:nvSpPr>
        <p:spPr>
          <a:xfrm>
            <a:off x="436880" y="1941706"/>
            <a:ext cx="10972338" cy="4064240"/>
          </a:xfrm>
        </p:spPr>
        <p:txBody>
          <a:bodyPr/>
          <a:lstStyle/>
          <a:p>
            <a:pPr marL="342900" indent="-342900" eaLnBrk="1" hangingPunct="1">
              <a:buFont typeface="Arial" panose="020B0604020202020204" pitchFamily="34" charset="0"/>
              <a:buChar char="•"/>
            </a:pPr>
            <a:r>
              <a:rPr lang="en-GB" sz="2400" dirty="0">
                <a:latin typeface="Arial" panose="020B0604020202020204" pitchFamily="34" charset="0"/>
                <a:cs typeface="Arial" panose="020B0604020202020204" pitchFamily="34" charset="0"/>
              </a:rPr>
              <a:t>The Un-checked </a:t>
            </a:r>
            <a:r>
              <a:rPr lang="en-US" sz="2400" dirty="0">
                <a:latin typeface="Arial" panose="020B0604020202020204" pitchFamily="34" charset="0"/>
                <a:cs typeface="Arial" panose="020B0604020202020204" pitchFamily="34" charset="0"/>
              </a:rPr>
              <a:t>Exceptions r</a:t>
            </a:r>
            <a:r>
              <a:rPr lang="en-GB" sz="2400" dirty="0" err="1">
                <a:latin typeface="Arial" panose="020B0604020202020204" pitchFamily="34" charset="0"/>
                <a:cs typeface="Arial" panose="020B0604020202020204" pitchFamily="34" charset="0"/>
              </a:rPr>
              <a:t>epresent</a:t>
            </a:r>
            <a:r>
              <a:rPr lang="en-GB" sz="2400" dirty="0">
                <a:latin typeface="Arial" panose="020B0604020202020204" pitchFamily="34" charset="0"/>
                <a:cs typeface="Arial" panose="020B0604020202020204" pitchFamily="34" charset="0"/>
              </a:rPr>
              <a:t> errors usually </a:t>
            </a:r>
            <a:r>
              <a:rPr lang="en-GB" sz="2400" b="1" dirty="0">
                <a:latin typeface="Arial" panose="020B0604020202020204" pitchFamily="34" charset="0"/>
                <a:cs typeface="Arial" panose="020B0604020202020204" pitchFamily="34" charset="0"/>
              </a:rPr>
              <a:t>caused by incorrect program code or logic</a:t>
            </a:r>
            <a:r>
              <a:rPr lang="en-GB" sz="2400" dirty="0">
                <a:latin typeface="Arial" panose="020B0604020202020204" pitchFamily="34" charset="0"/>
                <a:cs typeface="Arial" panose="020B0604020202020204" pitchFamily="34" charset="0"/>
              </a:rPr>
              <a:t> such as invalid parameters passed to a method.</a:t>
            </a:r>
          </a:p>
          <a:p>
            <a:pPr marL="342900" indent="-342900" eaLnBrk="1" hangingPunct="1">
              <a:buFont typeface="Arial" panose="020B0604020202020204" pitchFamily="34" charset="0"/>
              <a:buChar char="•"/>
            </a:pPr>
            <a:r>
              <a:rPr lang="en-GB" sz="2400" dirty="0">
                <a:latin typeface="Arial" panose="020B0604020202020204" pitchFamily="34" charset="0"/>
                <a:cs typeface="Arial" panose="020B0604020202020204" pitchFamily="34" charset="0"/>
              </a:rPr>
              <a:t>They are a subclass of the </a:t>
            </a:r>
            <a:r>
              <a:rPr lang="en-GB" sz="2400" b="1" dirty="0" err="1">
                <a:latin typeface="Arial" panose="020B0604020202020204" pitchFamily="34" charset="0"/>
                <a:cs typeface="Arial" panose="020B0604020202020204" pitchFamily="34" charset="0"/>
              </a:rPr>
              <a:t>RuntimeException</a:t>
            </a:r>
            <a:r>
              <a:rPr lang="en-GB" sz="2400" i="1" dirty="0">
                <a:latin typeface="Arial" panose="020B0604020202020204" pitchFamily="34" charset="0"/>
                <a:cs typeface="Arial" panose="020B0604020202020204" pitchFamily="34" charset="0"/>
              </a:rPr>
              <a:t> </a:t>
            </a:r>
            <a:r>
              <a:rPr lang="en-GB" sz="2400" dirty="0">
                <a:latin typeface="Arial" panose="020B0604020202020204" pitchFamily="34" charset="0"/>
                <a:cs typeface="Arial" panose="020B0604020202020204" pitchFamily="34" charset="0"/>
              </a:rPr>
              <a:t>class.</a:t>
            </a:r>
          </a:p>
          <a:p>
            <a:pPr marL="342900" indent="-342900" eaLnBrk="1" hangingPunct="1">
              <a:buFont typeface="Arial" panose="020B0604020202020204" pitchFamily="34" charset="0"/>
              <a:buChar char="•"/>
            </a:pPr>
            <a:r>
              <a:rPr lang="en-GB" sz="2400" dirty="0">
                <a:latin typeface="Arial" panose="020B0604020202020204" pitchFamily="34" charset="0"/>
                <a:cs typeface="Arial" panose="020B0604020202020204" pitchFamily="34" charset="0"/>
              </a:rPr>
              <a:t>The application is not required to handle these exceptions as these should be recovered by correcting program code.</a:t>
            </a:r>
          </a:p>
          <a:p>
            <a:pPr marL="342900" indent="-342900" eaLnBrk="1" hangingPunct="1">
              <a:buFont typeface="Arial" panose="020B0604020202020204" pitchFamily="34" charset="0"/>
              <a:buChar char="•"/>
            </a:pPr>
            <a:r>
              <a:rPr lang="en-GB" sz="2400" b="1" dirty="0">
                <a:latin typeface="Arial" panose="020B0604020202020204" pitchFamily="34" charset="0"/>
                <a:cs typeface="Arial" panose="020B0604020202020204" pitchFamily="34" charset="0"/>
              </a:rPr>
              <a:t>Examples</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IllegalArgumentException</a:t>
            </a:r>
            <a:r>
              <a:rPr lang="en-GB" sz="2400" dirty="0">
                <a:latin typeface="Arial" panose="020B0604020202020204" pitchFamily="34" charset="0"/>
                <a:cs typeface="Arial" panose="020B0604020202020204" pitchFamily="34" charset="0"/>
              </a:rPr>
              <a:t>, </a:t>
            </a:r>
            <a:r>
              <a:rPr lang="en-GB" sz="2400" dirty="0" err="1">
                <a:latin typeface="Arial" panose="020B0604020202020204" pitchFamily="34" charset="0"/>
                <a:cs typeface="Arial" panose="020B0604020202020204" pitchFamily="34" charset="0"/>
              </a:rPr>
              <a:t>NumberFormatException</a:t>
            </a:r>
            <a:r>
              <a:rPr lang="en-GB" sz="2400" dirty="0">
                <a:latin typeface="Arial" panose="020B0604020202020204" pitchFamily="34" charset="0"/>
                <a:cs typeface="Arial" panose="020B0604020202020204" pitchFamily="34" charset="0"/>
              </a:rPr>
              <a:t>.</a:t>
            </a:r>
          </a:p>
          <a:p>
            <a:pPr marL="342900" indent="-342900" eaLnBrk="1" hangingPunct="1">
              <a:buFont typeface="Arial" panose="020B0604020202020204" pitchFamily="34" charset="0"/>
              <a:buChar char="•"/>
            </a:pPr>
            <a:endParaRPr lang="en-GB" sz="2400" dirty="0">
              <a:latin typeface="Arial" panose="020B0604020202020204" pitchFamily="34" charset="0"/>
              <a:cs typeface="Arial" panose="020B0604020202020204" pitchFamily="34" charset="0"/>
            </a:endParaRPr>
          </a:p>
          <a:p>
            <a:pPr marL="342900" indent="-342900" eaLnBrk="1" hangingPunct="1">
              <a:buFont typeface="Arial" panose="020B0604020202020204" pitchFamily="34" charset="0"/>
              <a:buChar char="•"/>
            </a:pPr>
            <a:endParaRPr lang="en-US" sz="2400" b="1" dirty="0">
              <a:latin typeface="Arial" panose="020B0604020202020204" pitchFamily="34" charset="0"/>
              <a:cs typeface="Arial" panose="020B0604020202020204" pitchFamily="34" charset="0"/>
            </a:endParaRPr>
          </a:p>
        </p:txBody>
      </p:sp>
      <p:sp>
        <p:nvSpPr>
          <p:cNvPr id="4" name="Content Placeholder 9"/>
          <p:cNvSpPr txBox="1">
            <a:spLocks/>
          </p:cNvSpPr>
          <p:nvPr/>
        </p:nvSpPr>
        <p:spPr bwMode="gray">
          <a:xfrm>
            <a:off x="2455636" y="5394391"/>
            <a:ext cx="7885112" cy="549275"/>
          </a:xfrm>
          <a:prstGeom prst="rect">
            <a:avLst/>
          </a:prstGeom>
          <a:solidFill>
            <a:schemeClr val="accent2">
              <a:lumMod val="20000"/>
              <a:lumOff val="80000"/>
            </a:schemeClr>
          </a:solidFill>
          <a:ln w="12700">
            <a:noFill/>
            <a:miter lim="800000"/>
            <a:headEnd/>
            <a:tailEnd/>
          </a:ln>
        </p:spPr>
        <p:txBody>
          <a:bodyPr lIns="90488" tIns="44450" rIns="90488" bIns="44450"/>
          <a:lstStyle/>
          <a:p>
            <a:pPr eaLnBrk="0" hangingPunct="0">
              <a:spcBef>
                <a:spcPct val="20000"/>
              </a:spcBef>
              <a:buClr>
                <a:srgbClr val="000000"/>
              </a:buClr>
              <a:defRPr/>
            </a:pPr>
            <a:r>
              <a:rPr lang="en-US" sz="1600" kern="0" dirty="0">
                <a:solidFill>
                  <a:srgbClr val="000000"/>
                </a:solidFill>
                <a:latin typeface="Arial"/>
              </a:rPr>
              <a:t>Refer to the ArrayExceptionSample.java and FormatExeptionSample.java sample code.</a:t>
            </a:r>
            <a:endParaRPr lang="en-IN" sz="1200" kern="0" dirty="0">
              <a:solidFill>
                <a:srgbClr val="000000"/>
              </a:solidFill>
              <a:latin typeface="Arial"/>
            </a:endParaRPr>
          </a:p>
        </p:txBody>
      </p:sp>
      <p:sp>
        <p:nvSpPr>
          <p:cNvPr id="5" name="Rounded Rectangle 4"/>
          <p:cNvSpPr/>
          <p:nvPr/>
        </p:nvSpPr>
        <p:spPr bwMode="auto">
          <a:xfrm>
            <a:off x="2063750" y="5467071"/>
            <a:ext cx="391886" cy="380010"/>
          </a:xfrm>
          <a:prstGeom prst="roundRect">
            <a:avLst/>
          </a:prstGeom>
          <a:solidFill>
            <a:srgbClr val="C00000"/>
          </a:solidFill>
          <a:ln>
            <a:noFill/>
            <a:headEnd type="none" w="med" len="med"/>
            <a:tailEnd type="none" w="med" len="med"/>
          </a:ln>
          <a:effectLst>
            <a:outerShdw blurRad="40000" dist="23000" dir="5400000" rotWithShape="0">
              <a:srgbClr val="000000">
                <a:alpha val="35000"/>
              </a:srgbClr>
            </a:outerShdw>
            <a:reflection blurRad="6350" stA="52000" endA="300" endPos="35000" dir="5400000" sy="-100000" algn="bl" rotWithShape="0"/>
          </a:effectLst>
          <a:scene3d>
            <a:camera prst="orthographicFront">
              <a:rot lat="0" lon="0" rev="0"/>
            </a:camera>
            <a:lightRig rig="threePt" dir="t">
              <a:rot lat="0" lon="0" rev="1200000"/>
            </a:lightRig>
          </a:scene3d>
          <a:sp3d>
            <a:bevelT w="63500" h="25400"/>
          </a:sp3d>
        </p:spPr>
        <p:txBody>
          <a:bodyPr/>
          <a:lstStyle/>
          <a:p>
            <a:pPr marL="177800" indent="-177800" algn="ctr" eaLnBrk="0" hangingPunct="0">
              <a:lnSpc>
                <a:spcPct val="80000"/>
              </a:lnSpc>
              <a:spcBef>
                <a:spcPct val="50000"/>
              </a:spcBef>
              <a:defRPr/>
            </a:pPr>
            <a:r>
              <a:rPr lang="en-US" kern="0" dirty="0">
                <a:solidFill>
                  <a:srgbClr val="FFFFFF"/>
                </a:solidFill>
                <a:latin typeface="Trebuchet MS" pitchFamily="34" charset="0"/>
              </a:rPr>
              <a:t>i</a:t>
            </a:r>
            <a:endParaRPr lang="en-IN" kern="0" dirty="0">
              <a:solidFill>
                <a:srgbClr val="FFFFFF"/>
              </a:solidFill>
              <a:latin typeface="Trebuchet MS" pitchFamily="34" charset="0"/>
            </a:endParaRPr>
          </a:p>
        </p:txBody>
      </p:sp>
      <p:sp>
        <p:nvSpPr>
          <p:cNvPr id="11270" name="Slide Number Placeholder 5"/>
          <p:cNvSpPr>
            <a:spLocks noGrp="1"/>
          </p:cNvSpPr>
          <p:nvPr>
            <p:ph type="sldNum" sz="quarter" idx="10"/>
          </p:nvPr>
        </p:nvSpPr>
        <p:spPr>
          <a:noFill/>
        </p:spPr>
        <p:txBody>
          <a:bodyPr/>
          <a:lstStyle/>
          <a:p>
            <a:endParaRPr lang="en-US"/>
          </a:p>
          <a:p>
            <a:fld id="{C839AC53-B59D-494D-AE11-702ECDF781B8}" type="slidenum">
              <a:rPr lang="en-US" smtClean="0"/>
              <a:pPr/>
              <a:t>9</a:t>
            </a:fld>
            <a:endParaRPr lang="en-US"/>
          </a:p>
        </p:txBody>
      </p:sp>
    </p:spTree>
    <p:extLst>
      <p:ext uri="{BB962C8B-B14F-4D97-AF65-F5344CB8AC3E}">
        <p14:creationId xmlns:p14="http://schemas.microsoft.com/office/powerpoint/2010/main" val="344071394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1000"/>
                                        <p:tgtEl>
                                          <p:spTgt spid="5"/>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Accenture OG">
      <a:dk1>
        <a:sysClr val="windowText" lastClr="000000"/>
      </a:dk1>
      <a:lt1>
        <a:sysClr val="window" lastClr="FFFFFF"/>
      </a:lt1>
      <a:dk2>
        <a:srgbClr val="44546A"/>
      </a:dk2>
      <a:lt2>
        <a:srgbClr val="E7E6E6"/>
      </a:lt2>
      <a:accent1>
        <a:srgbClr val="FF9500"/>
      </a:accent1>
      <a:accent2>
        <a:srgbClr val="FF0000"/>
      </a:accent2>
      <a:accent3>
        <a:srgbClr val="808080"/>
      </a:accent3>
      <a:accent4>
        <a:srgbClr val="FFB600"/>
      </a:accent4>
      <a:accent5>
        <a:srgbClr val="C0C0C0"/>
      </a:accent5>
      <a:accent6>
        <a:srgbClr val="292929"/>
      </a:accent6>
      <a:hlink>
        <a:srgbClr val="0563C1"/>
      </a:hlink>
      <a:folHlink>
        <a:srgbClr val="954F72"/>
      </a:folHlink>
    </a:clrScheme>
    <a:fontScheme name="Accenture">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0" rIns="0" bIns="0" rtlCol="0" anchor="t">
        <a:norm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3150</Words>
  <Application>Microsoft Macintosh PowerPoint</Application>
  <PresentationFormat>Widescreen</PresentationFormat>
  <Paragraphs>448</Paragraphs>
  <Slides>23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Arial Black</vt:lpstr>
      <vt:lpstr>Calibri</vt:lpstr>
      <vt:lpstr>Calibri Light</vt:lpstr>
      <vt:lpstr>Courier New</vt:lpstr>
      <vt:lpstr>Trebuchet MS</vt:lpstr>
      <vt:lpstr>Wingdings</vt:lpstr>
      <vt:lpstr>Office Theme</vt:lpstr>
      <vt:lpstr>1_Office Theme</vt:lpstr>
      <vt:lpstr>Test Automation Engineering Fundamentals: Java  </vt:lpstr>
      <vt:lpstr>Module Objectives</vt:lpstr>
      <vt:lpstr>Exceptions</vt:lpstr>
      <vt:lpstr>Handling Exceptions</vt:lpstr>
      <vt:lpstr>Using try-catch-finally Blocks</vt:lpstr>
      <vt:lpstr>Using try-catch-finally Blocks (cont.)</vt:lpstr>
      <vt:lpstr>Activity 1 – TryCatchFinally</vt:lpstr>
      <vt:lpstr>Exception Class Hierarchy</vt:lpstr>
      <vt:lpstr>Un-Checked Exceptions</vt:lpstr>
      <vt:lpstr>Activity 2 – Arithmetic Exception</vt:lpstr>
      <vt:lpstr>Checked Exceptions</vt:lpstr>
      <vt:lpstr>Activity 3 – SQL Exception</vt:lpstr>
      <vt:lpstr>Errors</vt:lpstr>
      <vt:lpstr>Specifying Exceptions</vt:lpstr>
      <vt:lpstr>Handling Exception Through Declaration</vt:lpstr>
      <vt:lpstr>Customizing Exceptions </vt:lpstr>
      <vt:lpstr>Activity 4 – Custom Exception</vt:lpstr>
      <vt:lpstr>Assertion Statements</vt:lpstr>
      <vt:lpstr>Using Assert Statements</vt:lpstr>
      <vt:lpstr>Assertion Sample Code</vt:lpstr>
      <vt:lpstr>Enabling/Disabling Assertions</vt:lpstr>
      <vt:lpstr>Activity 5 – Exception Sequence</vt:lpstr>
      <vt:lpstr>Questions and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Automation Engineering Fundamentals: Java</dc:title>
  <dc:creator>Smirnovs, Arturs</dc:creator>
  <cp:lastModifiedBy>Pletenev, Konstantin</cp:lastModifiedBy>
  <cp:revision>8</cp:revision>
  <dcterms:created xsi:type="dcterms:W3CDTF">2018-11-14T11:21:26Z</dcterms:created>
  <dcterms:modified xsi:type="dcterms:W3CDTF">2018-11-15T16:22:55Z</dcterms:modified>
</cp:coreProperties>
</file>

<file path=docProps/thumbnail.jpeg>
</file>